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66" r:id="rId2"/>
    <p:sldMasterId id="2147484276" r:id="rId3"/>
    <p:sldMasterId id="2147484278" r:id="rId4"/>
    <p:sldMasterId id="2147484371" r:id="rId5"/>
    <p:sldMasterId id="2147484391" r:id="rId6"/>
  </p:sldMasterIdLst>
  <p:notesMasterIdLst>
    <p:notesMasterId r:id="rId56"/>
  </p:notesMasterIdLst>
  <p:handoutMasterIdLst>
    <p:handoutMasterId r:id="rId57"/>
  </p:handoutMasterIdLst>
  <p:sldIdLst>
    <p:sldId id="2013" r:id="rId7"/>
    <p:sldId id="2015" r:id="rId8"/>
    <p:sldId id="2085" r:id="rId9"/>
    <p:sldId id="2120" r:id="rId10"/>
    <p:sldId id="1861" r:id="rId11"/>
    <p:sldId id="2086" r:id="rId12"/>
    <p:sldId id="2016" r:id="rId13"/>
    <p:sldId id="1864" r:id="rId14"/>
    <p:sldId id="2069" r:id="rId15"/>
    <p:sldId id="2020" r:id="rId16"/>
    <p:sldId id="2023" r:id="rId17"/>
    <p:sldId id="2019" r:id="rId18"/>
    <p:sldId id="2018" r:id="rId19"/>
    <p:sldId id="1924" r:id="rId20"/>
    <p:sldId id="1871" r:id="rId21"/>
    <p:sldId id="2017" r:id="rId22"/>
    <p:sldId id="2118" r:id="rId23"/>
    <p:sldId id="2119" r:id="rId24"/>
    <p:sldId id="2098" r:id="rId25"/>
    <p:sldId id="2087" r:id="rId26"/>
    <p:sldId id="2089" r:id="rId27"/>
    <p:sldId id="2088" r:id="rId28"/>
    <p:sldId id="2090" r:id="rId29"/>
    <p:sldId id="2091" r:id="rId30"/>
    <p:sldId id="2092" r:id="rId31"/>
    <p:sldId id="2093" r:id="rId32"/>
    <p:sldId id="1897" r:id="rId33"/>
    <p:sldId id="2094" r:id="rId34"/>
    <p:sldId id="2095" r:id="rId35"/>
    <p:sldId id="1890" r:id="rId36"/>
    <p:sldId id="2099" r:id="rId37"/>
    <p:sldId id="2100" r:id="rId38"/>
    <p:sldId id="2096" r:id="rId39"/>
    <p:sldId id="2097" r:id="rId40"/>
    <p:sldId id="2101" r:id="rId41"/>
    <p:sldId id="2102" r:id="rId42"/>
    <p:sldId id="2103" r:id="rId43"/>
    <p:sldId id="2104" r:id="rId44"/>
    <p:sldId id="2105" r:id="rId45"/>
    <p:sldId id="2107" r:id="rId46"/>
    <p:sldId id="2106" r:id="rId47"/>
    <p:sldId id="2108" r:id="rId48"/>
    <p:sldId id="2109" r:id="rId49"/>
    <p:sldId id="2110" r:id="rId50"/>
    <p:sldId id="2111" r:id="rId51"/>
    <p:sldId id="2112" r:id="rId52"/>
    <p:sldId id="2113" r:id="rId53"/>
    <p:sldId id="2065" r:id="rId54"/>
    <p:sldId id="2114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556"/>
    <a:srgbClr val="009900"/>
    <a:srgbClr val="4F4D7F"/>
    <a:srgbClr val="FF8775"/>
    <a:srgbClr val="4472AD"/>
    <a:srgbClr val="F8F8F8"/>
    <a:srgbClr val="FF6243"/>
    <a:srgbClr val="F13A56"/>
    <a:srgbClr val="2DBEA1"/>
    <a:srgbClr val="BD4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8" autoAdjust="0"/>
    <p:restoredTop sz="76087" autoAdjust="0"/>
  </p:normalViewPr>
  <p:slideViewPr>
    <p:cSldViewPr>
      <p:cViewPr>
        <p:scale>
          <a:sx n="50" d="100"/>
          <a:sy n="50" d="100"/>
        </p:scale>
        <p:origin x="1716" y="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6796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</a:t>
            </a:r>
            <a:r>
              <a:rPr lang="de-DE" dirty="0" err="1"/>
              <a:t>reiser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5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Basis </a:t>
            </a:r>
            <a:r>
              <a:rPr lang="de-DE" dirty="0" err="1"/>
              <a:t>versorgung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6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624493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1200150"/>
            <a:ext cx="55626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11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6396E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6539E25F-F4C6-4249-AAD8-6D2BCAA4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14343"/>
            <a:ext cx="838200" cy="842732"/>
          </a:xfrm>
          <a:prstGeom prst="rect">
            <a:avLst/>
          </a:prstGeom>
          <a:ln w="38100">
            <a:noFill/>
          </a:ln>
        </p:spPr>
      </p:pic>
      <p:pic>
        <p:nvPicPr>
          <p:cNvPr id="5" name="Grafik 4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0889BA29-DEF7-496A-8976-A03284677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3766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028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5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F07F9916-FD5C-4F2C-8D63-67D3EFAF3479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fik 5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36D6CB69-C6ED-4CDC-BB69-004E7EEE6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20375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34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665790-2F9A-4FDD-B232-1280FCC9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-247650"/>
            <a:ext cx="4627254" cy="6449291"/>
          </a:xfrm>
          <a:prstGeom prst="rect">
            <a:avLst/>
          </a:prstGeom>
        </p:spPr>
      </p:pic>
      <p:pic>
        <p:nvPicPr>
          <p:cNvPr id="3" name="Grafik 2" descr="Ein Bild, das Glas, Tisch, Brille, Wein enthält.&#10;&#10;Automatisch generierte Beschreibung">
            <a:extLst>
              <a:ext uri="{FF2B5EF4-FFF2-40B4-BE49-F238E27FC236}">
                <a16:creationId xmlns:a16="http://schemas.microsoft.com/office/drawing/2014/main" id="{22F0F554-6753-4D32-B5CC-F4D1803C9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251524"/>
            <a:ext cx="2743200" cy="18288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A0C6801-1033-49EC-BCBC-015998616F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66950"/>
            <a:ext cx="2960176" cy="1973451"/>
          </a:xfrm>
          <a:prstGeom prst="rect">
            <a:avLst/>
          </a:prstGeom>
        </p:spPr>
      </p:pic>
      <p:pic>
        <p:nvPicPr>
          <p:cNvPr id="5" name="Grafik 4" descr="Ein Bild, das blau, Auto, Hydrant, sitzend enthält.&#10;&#10;Automatisch generierte Beschreibung">
            <a:extLst>
              <a:ext uri="{FF2B5EF4-FFF2-40B4-BE49-F238E27FC236}">
                <a16:creationId xmlns:a16="http://schemas.microsoft.com/office/drawing/2014/main" id="{BB1396B1-F02D-4AAC-9C38-97DD4F83C5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2376"/>
            <a:ext cx="2976861" cy="19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1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664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55489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55489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4343399" y="0"/>
            <a:ext cx="4800600" cy="5143500"/>
          </a:xfrm>
          <a:custGeom>
            <a:avLst/>
            <a:gdLst>
              <a:gd name="connsiteX0" fmla="*/ 2400932 w 4800600"/>
              <a:gd name="connsiteY0" fmla="*/ 0 h 5143500"/>
              <a:gd name="connsiteX1" fmla="*/ 4800600 w 4800600"/>
              <a:gd name="connsiteY1" fmla="*/ 0 h 5143500"/>
              <a:gd name="connsiteX2" fmla="*/ 4800600 w 4800600"/>
              <a:gd name="connsiteY2" fmla="*/ 5143500 h 5143500"/>
              <a:gd name="connsiteX3" fmla="*/ 2400932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2400932" y="0"/>
                </a:moveTo>
                <a:lnTo>
                  <a:pt x="4800600" y="0"/>
                </a:lnTo>
                <a:lnTo>
                  <a:pt x="4800600" y="5143500"/>
                </a:lnTo>
                <a:lnTo>
                  <a:pt x="240093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124233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438399" y="-1"/>
            <a:ext cx="6705600" cy="5143501"/>
          </a:xfrm>
          <a:custGeom>
            <a:avLst/>
            <a:gdLst>
              <a:gd name="connsiteX0" fmla="*/ 3423238 w 6705600"/>
              <a:gd name="connsiteY0" fmla="*/ 1 h 5143501"/>
              <a:gd name="connsiteX1" fmla="*/ 3771268 w 6705600"/>
              <a:gd name="connsiteY1" fmla="*/ 1 h 5143501"/>
              <a:gd name="connsiteX2" fmla="*/ 5982332 w 6705600"/>
              <a:gd name="connsiteY2" fmla="*/ 1 h 5143501"/>
              <a:gd name="connsiteX3" fmla="*/ 6172200 w 6705600"/>
              <a:gd name="connsiteY3" fmla="*/ 1 h 5143501"/>
              <a:gd name="connsiteX4" fmla="*/ 6705600 w 6705600"/>
              <a:gd name="connsiteY4" fmla="*/ 1 h 5143501"/>
              <a:gd name="connsiteX5" fmla="*/ 6705600 w 6705600"/>
              <a:gd name="connsiteY5" fmla="*/ 1388918 h 5143501"/>
              <a:gd name="connsiteX6" fmla="*/ 4953000 w 6705600"/>
              <a:gd name="connsiteY6" fmla="*/ 5143501 h 5143501"/>
              <a:gd name="connsiteX7" fmla="*/ 3771268 w 6705600"/>
              <a:gd name="connsiteY7" fmla="*/ 5143501 h 5143501"/>
              <a:gd name="connsiteX8" fmla="*/ 3581400 w 6705600"/>
              <a:gd name="connsiteY8" fmla="*/ 5143501 h 5143501"/>
              <a:gd name="connsiteX9" fmla="*/ 1828800 w 6705600"/>
              <a:gd name="connsiteY9" fmla="*/ 5143501 h 5143501"/>
              <a:gd name="connsiteX10" fmla="*/ 1371600 w 6705600"/>
              <a:gd name="connsiteY10" fmla="*/ 5143501 h 5143501"/>
              <a:gd name="connsiteX11" fmla="*/ 1022306 w 6705600"/>
              <a:gd name="connsiteY11" fmla="*/ 5143501 h 5143501"/>
              <a:gd name="connsiteX12" fmla="*/ 0 w 6705600"/>
              <a:gd name="connsiteY12" fmla="*/ 0 h 5143501"/>
              <a:gd name="connsiteX13" fmla="*/ 1828800 w 6705600"/>
              <a:gd name="connsiteY13" fmla="*/ 0 h 5143501"/>
              <a:gd name="connsiteX14" fmla="*/ 1828800 w 6705600"/>
              <a:gd name="connsiteY14" fmla="*/ 1 h 5143501"/>
              <a:gd name="connsiteX15" fmla="*/ 0 w 6705600"/>
              <a:gd name="connsiteY1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05600" h="5143501">
                <a:moveTo>
                  <a:pt x="3423238" y="1"/>
                </a:moveTo>
                <a:lnTo>
                  <a:pt x="3771268" y="1"/>
                </a:lnTo>
                <a:lnTo>
                  <a:pt x="5982332" y="1"/>
                </a:lnTo>
                <a:lnTo>
                  <a:pt x="6172200" y="1"/>
                </a:lnTo>
                <a:lnTo>
                  <a:pt x="6705600" y="1"/>
                </a:lnTo>
                <a:lnTo>
                  <a:pt x="6705600" y="1388918"/>
                </a:lnTo>
                <a:lnTo>
                  <a:pt x="4953000" y="5143501"/>
                </a:lnTo>
                <a:lnTo>
                  <a:pt x="3771268" y="5143501"/>
                </a:lnTo>
                <a:lnTo>
                  <a:pt x="3581400" y="5143501"/>
                </a:lnTo>
                <a:lnTo>
                  <a:pt x="1828800" y="5143501"/>
                </a:lnTo>
                <a:lnTo>
                  <a:pt x="1371600" y="5143501"/>
                </a:lnTo>
                <a:lnTo>
                  <a:pt x="1022306" y="5143501"/>
                </a:lnTo>
                <a:close/>
                <a:moveTo>
                  <a:pt x="0" y="0"/>
                </a:moveTo>
                <a:lnTo>
                  <a:pt x="1828800" y="0"/>
                </a:lnTo>
                <a:lnTo>
                  <a:pt x="18288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3516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168285" y="437746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863978" y="1812530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609600" y="1812530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240693" y="3187314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0822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16651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962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5432731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801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418833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rgbClr val="0760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257550"/>
            <a:ext cx="8077199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210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4403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62495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19AD-40E6-43FE-B074-CC95A22C619E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5A4B-B557-4F6C-B4E9-8FB8D025BCA7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5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19AD-40E6-43FE-B074-CC95A22C619E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5A4B-B557-4F6C-B4E9-8FB8D025BCA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4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CCC2FDD-0B2A-3241-914C-6F9694B7BDAB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ADBD-7695-F74E-B7DC-1D5B9456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074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79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03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83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6297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4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745AB4-F6EB-4AB6-9FDC-E910A1DF7E05}"/>
              </a:ext>
            </a:extLst>
          </p:cNvPr>
          <p:cNvSpPr txBox="1">
            <a:spLocks/>
          </p:cNvSpPr>
          <p:nvPr userDrawn="1"/>
        </p:nvSpPr>
        <p:spPr>
          <a:xfrm>
            <a:off x="381000" y="88492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EDITE 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9D1F565-5BC2-47F9-8E88-AFFE4F3AA578}"/>
              </a:ext>
            </a:extLst>
          </p:cNvPr>
          <p:cNvSpPr txBox="1">
            <a:spLocks/>
          </p:cNvSpPr>
          <p:nvPr userDrawn="1"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F06BF28-7205-403D-9865-8C37F28A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31080"/>
            <a:ext cx="8229600" cy="294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614A5AA-F8EC-439C-8301-B93CD1977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4500" y="4665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 dirty="0"/>
              <a:t>FUTURING YOU </a:t>
            </a:r>
          </a:p>
          <a:p>
            <a:r>
              <a:rPr lang="de-DE" dirty="0"/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725533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91440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5094514"/>
            <a:ext cx="9144000" cy="489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16489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0"/>
            <a:ext cx="9144000" cy="489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542109" y="218803"/>
            <a:ext cx="7889966" cy="57901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5094514"/>
            <a:ext cx="9144000" cy="489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4496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54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406725" y="1364307"/>
            <a:ext cx="7194958" cy="1984497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68581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68581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0" y="1364308"/>
            <a:ext cx="1406726" cy="179248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11560" y="3297734"/>
            <a:ext cx="1390123" cy="12528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678034" y="3297734"/>
            <a:ext cx="1390123" cy="12528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12508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50097" y="1344450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097" y="2158790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50097" y="2973129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50097" y="3787468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25495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6986858" y="2407020"/>
            <a:ext cx="1620000" cy="10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86858" y="1329776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5366858" y="3484361"/>
            <a:ext cx="1620000" cy="10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986858" y="3484361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366697" y="2407020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5366858" y="1329776"/>
            <a:ext cx="1620000" cy="10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3746536" y="2407020"/>
            <a:ext cx="1620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746177" y="3484361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126375" y="2407020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506213" y="2407020"/>
            <a:ext cx="1620000" cy="10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34983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1880" y="1108773"/>
            <a:ext cx="153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1880" y="2340441"/>
            <a:ext cx="153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31880" y="3572083"/>
            <a:ext cx="153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283" y="2340441"/>
            <a:ext cx="126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5000" y="2340441"/>
            <a:ext cx="126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21847" y="1324773"/>
            <a:ext cx="1539000" cy="8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2340441"/>
            <a:ext cx="4860847" cy="1163018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3321847" y="2184573"/>
            <a:ext cx="1539000" cy="81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4931880" y="2184573"/>
            <a:ext cx="1539000" cy="81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4931880" y="3422459"/>
            <a:ext cx="1539000" cy="81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4931880" y="4652083"/>
            <a:ext cx="1539000" cy="81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6538440" y="3422459"/>
            <a:ext cx="1269000" cy="81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7875000" y="3422459"/>
            <a:ext cx="1269000" cy="81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1922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921067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6679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184045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611616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2363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F79E7ADB-9849-4569-88EE-AD4F98531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42751E-1CF3-4BBC-B8AE-23CCD5DE5C0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982572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4347" y="3655130"/>
            <a:ext cx="9144000" cy="1491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096588" y="2763193"/>
            <a:ext cx="5079834" cy="459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096589" y="1139121"/>
            <a:ext cx="6505835" cy="459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096589" y="1680479"/>
            <a:ext cx="6030019" cy="459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096589" y="2221836"/>
            <a:ext cx="5554927" cy="459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4347" y="3260"/>
            <a:ext cx="9144000" cy="735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50716" y="1360219"/>
            <a:ext cx="3167322" cy="3826939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886811" y="997086"/>
            <a:ext cx="1467759" cy="2651135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952941" y="1220853"/>
            <a:ext cx="1339609" cy="2175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5828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4466" y="737238"/>
            <a:ext cx="3870907" cy="366902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4625753" y="193790"/>
            <a:ext cx="298616" cy="25742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4774151" y="902826"/>
            <a:ext cx="386107" cy="33285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5262930" y="987115"/>
            <a:ext cx="342608" cy="29535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4986480" y="597465"/>
            <a:ext cx="294645" cy="25400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4700974" y="655298"/>
            <a:ext cx="218078" cy="1879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</p:spTree>
    <p:extLst>
      <p:ext uri="{BB962C8B-B14F-4D97-AF65-F5344CB8AC3E}">
        <p14:creationId xmlns:p14="http://schemas.microsoft.com/office/powerpoint/2010/main" val="1164359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246078" y="0"/>
            <a:ext cx="4897923" cy="51435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161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43510F96-4E4D-4F6A-818D-E299E831CC01}"/>
              </a:ext>
            </a:extLst>
          </p:cNvPr>
          <p:cNvSpPr/>
          <p:nvPr userDrawn="1"/>
        </p:nvSpPr>
        <p:spPr>
          <a:xfrm>
            <a:off x="4794123" y="961481"/>
            <a:ext cx="3569657" cy="3569657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032" y="1024738"/>
            <a:ext cx="1366807" cy="1940157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8738" y="699262"/>
            <a:ext cx="2039704" cy="1608134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4010" y="3016689"/>
            <a:ext cx="1970104" cy="1177617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4122" y="2359190"/>
            <a:ext cx="1646502" cy="1835117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0388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624493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1200150"/>
            <a:ext cx="55626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893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418833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rgbClr val="0760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257550"/>
            <a:ext cx="8077199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371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745AB4-F6EB-4AB6-9FDC-E910A1DF7E05}"/>
              </a:ext>
            </a:extLst>
          </p:cNvPr>
          <p:cNvSpPr txBox="1">
            <a:spLocks/>
          </p:cNvSpPr>
          <p:nvPr userDrawn="1"/>
        </p:nvSpPr>
        <p:spPr>
          <a:xfrm>
            <a:off x="381000" y="88492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EDITE 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9D1F565-5BC2-47F9-8E88-AFFE4F3AA578}"/>
              </a:ext>
            </a:extLst>
          </p:cNvPr>
          <p:cNvSpPr txBox="1">
            <a:spLocks/>
          </p:cNvSpPr>
          <p:nvPr userDrawn="1"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F06BF28-7205-403D-9865-8C37F28A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31080"/>
            <a:ext cx="8229600" cy="294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614A5AA-F8EC-439C-8301-B93CD1977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4500" y="4665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 dirty="0"/>
              <a:t>FUTURING YOU </a:t>
            </a:r>
          </a:p>
          <a:p>
            <a:r>
              <a:rPr lang="de-DE" dirty="0"/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2908341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38100">
            <a:solidFill>
              <a:srgbClr val="DBE7F5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2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D6EE57AC-EED2-4135-A685-737672FF2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14320-767A-4C9B-81CB-E65C78BCF2FF}"/>
              </a:ext>
            </a:extLst>
          </p:cNvPr>
          <p:cNvSpPr txBox="1">
            <a:spLocks/>
          </p:cNvSpPr>
          <p:nvPr userDrawn="1"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156711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028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755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17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Licht, Sonne, Stern, Sonnenuntergang enthält.&#10;&#10;Automatisch generierte Beschreibung">
            <a:extLst>
              <a:ext uri="{FF2B5EF4-FFF2-40B4-BE49-F238E27FC236}">
                <a16:creationId xmlns:a16="http://schemas.microsoft.com/office/drawing/2014/main" id="{10329301-6C25-43C7-9E6C-DB428377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600" y="0"/>
            <a:ext cx="533400" cy="5143500"/>
          </a:xfrm>
          <a:prstGeom prst="rect">
            <a:avLst/>
          </a:prstGeom>
        </p:spPr>
      </p:pic>
      <p:pic>
        <p:nvPicPr>
          <p:cNvPr id="7" name="Grafik 6" descr="Ein Bild, das Licht, Sonne, Stern, Sonnenuntergang enthält.&#10;&#10;Automatisch generierte Beschreibung">
            <a:extLst>
              <a:ext uri="{FF2B5EF4-FFF2-40B4-BE49-F238E27FC236}">
                <a16:creationId xmlns:a16="http://schemas.microsoft.com/office/drawing/2014/main" id="{12CA0A7A-ABC6-4F4F-B7D5-8C730D63B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"/>
          <a:stretch/>
        </p:blipFill>
        <p:spPr>
          <a:xfrm>
            <a:off x="-533401" y="-8417"/>
            <a:ext cx="12954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8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72535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665790-2F9A-4FDD-B232-1280FCC9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-247650"/>
            <a:ext cx="4627254" cy="64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2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6954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55489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55489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4343399" y="0"/>
            <a:ext cx="4800600" cy="5143500"/>
          </a:xfrm>
          <a:custGeom>
            <a:avLst/>
            <a:gdLst>
              <a:gd name="connsiteX0" fmla="*/ 2400932 w 4800600"/>
              <a:gd name="connsiteY0" fmla="*/ 0 h 5143500"/>
              <a:gd name="connsiteX1" fmla="*/ 4800600 w 4800600"/>
              <a:gd name="connsiteY1" fmla="*/ 0 h 5143500"/>
              <a:gd name="connsiteX2" fmla="*/ 4800600 w 4800600"/>
              <a:gd name="connsiteY2" fmla="*/ 5143500 h 5143500"/>
              <a:gd name="connsiteX3" fmla="*/ 2400932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2400932" y="0"/>
                </a:moveTo>
                <a:lnTo>
                  <a:pt x="4800600" y="0"/>
                </a:lnTo>
                <a:lnTo>
                  <a:pt x="4800600" y="5143500"/>
                </a:lnTo>
                <a:lnTo>
                  <a:pt x="240093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909369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438399" y="-1"/>
            <a:ext cx="6705600" cy="5143501"/>
          </a:xfrm>
          <a:custGeom>
            <a:avLst/>
            <a:gdLst>
              <a:gd name="connsiteX0" fmla="*/ 3423238 w 6705600"/>
              <a:gd name="connsiteY0" fmla="*/ 1 h 5143501"/>
              <a:gd name="connsiteX1" fmla="*/ 3771268 w 6705600"/>
              <a:gd name="connsiteY1" fmla="*/ 1 h 5143501"/>
              <a:gd name="connsiteX2" fmla="*/ 5982332 w 6705600"/>
              <a:gd name="connsiteY2" fmla="*/ 1 h 5143501"/>
              <a:gd name="connsiteX3" fmla="*/ 6172200 w 6705600"/>
              <a:gd name="connsiteY3" fmla="*/ 1 h 5143501"/>
              <a:gd name="connsiteX4" fmla="*/ 6705600 w 6705600"/>
              <a:gd name="connsiteY4" fmla="*/ 1 h 5143501"/>
              <a:gd name="connsiteX5" fmla="*/ 6705600 w 6705600"/>
              <a:gd name="connsiteY5" fmla="*/ 1388918 h 5143501"/>
              <a:gd name="connsiteX6" fmla="*/ 4953000 w 6705600"/>
              <a:gd name="connsiteY6" fmla="*/ 5143501 h 5143501"/>
              <a:gd name="connsiteX7" fmla="*/ 3771268 w 6705600"/>
              <a:gd name="connsiteY7" fmla="*/ 5143501 h 5143501"/>
              <a:gd name="connsiteX8" fmla="*/ 3581400 w 6705600"/>
              <a:gd name="connsiteY8" fmla="*/ 5143501 h 5143501"/>
              <a:gd name="connsiteX9" fmla="*/ 1828800 w 6705600"/>
              <a:gd name="connsiteY9" fmla="*/ 5143501 h 5143501"/>
              <a:gd name="connsiteX10" fmla="*/ 1371600 w 6705600"/>
              <a:gd name="connsiteY10" fmla="*/ 5143501 h 5143501"/>
              <a:gd name="connsiteX11" fmla="*/ 1022306 w 6705600"/>
              <a:gd name="connsiteY11" fmla="*/ 5143501 h 5143501"/>
              <a:gd name="connsiteX12" fmla="*/ 0 w 6705600"/>
              <a:gd name="connsiteY12" fmla="*/ 0 h 5143501"/>
              <a:gd name="connsiteX13" fmla="*/ 1828800 w 6705600"/>
              <a:gd name="connsiteY13" fmla="*/ 0 h 5143501"/>
              <a:gd name="connsiteX14" fmla="*/ 1828800 w 6705600"/>
              <a:gd name="connsiteY14" fmla="*/ 1 h 5143501"/>
              <a:gd name="connsiteX15" fmla="*/ 0 w 6705600"/>
              <a:gd name="connsiteY1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05600" h="5143501">
                <a:moveTo>
                  <a:pt x="3423238" y="1"/>
                </a:moveTo>
                <a:lnTo>
                  <a:pt x="3771268" y="1"/>
                </a:lnTo>
                <a:lnTo>
                  <a:pt x="5982332" y="1"/>
                </a:lnTo>
                <a:lnTo>
                  <a:pt x="6172200" y="1"/>
                </a:lnTo>
                <a:lnTo>
                  <a:pt x="6705600" y="1"/>
                </a:lnTo>
                <a:lnTo>
                  <a:pt x="6705600" y="1388918"/>
                </a:lnTo>
                <a:lnTo>
                  <a:pt x="4953000" y="5143501"/>
                </a:lnTo>
                <a:lnTo>
                  <a:pt x="3771268" y="5143501"/>
                </a:lnTo>
                <a:lnTo>
                  <a:pt x="3581400" y="5143501"/>
                </a:lnTo>
                <a:lnTo>
                  <a:pt x="1828800" y="5143501"/>
                </a:lnTo>
                <a:lnTo>
                  <a:pt x="1371600" y="5143501"/>
                </a:lnTo>
                <a:lnTo>
                  <a:pt x="1022306" y="5143501"/>
                </a:lnTo>
                <a:close/>
                <a:moveTo>
                  <a:pt x="0" y="0"/>
                </a:moveTo>
                <a:lnTo>
                  <a:pt x="1828800" y="0"/>
                </a:lnTo>
                <a:lnTo>
                  <a:pt x="18288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265602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168285" y="437746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863978" y="1812530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609600" y="1812530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240693" y="3187314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39516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16651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962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5432731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67371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0766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538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06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CC0099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17">
            <a:extLst>
              <a:ext uri="{FF2B5EF4-FFF2-40B4-BE49-F238E27FC236}">
                <a16:creationId xmlns:a16="http://schemas.microsoft.com/office/drawing/2014/main" id="{D8FBDA7A-772D-4953-99AA-E7C18B7AC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44" y="220379"/>
            <a:ext cx="836756" cy="836696"/>
          </a:xfrm>
          <a:prstGeom prst="rect">
            <a:avLst/>
          </a:prstGeom>
          <a:ln w="38100">
            <a:noFill/>
          </a:ln>
        </p:spPr>
      </p:pic>
      <p:pic>
        <p:nvPicPr>
          <p:cNvPr id="6" name="Grafik 5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9C143FD5-94EE-499A-8005-901CA6BB6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BD45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96478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23378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678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91440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5094514"/>
            <a:ext cx="9144000" cy="489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40233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0"/>
            <a:ext cx="9144000" cy="489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542109" y="218803"/>
            <a:ext cx="7889966" cy="57901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5094514"/>
            <a:ext cx="9144000" cy="489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90470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65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406725" y="1364307"/>
            <a:ext cx="7194958" cy="1984497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68581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68581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0" y="1364308"/>
            <a:ext cx="1406726" cy="179248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11560" y="3297734"/>
            <a:ext cx="1390123" cy="12528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678034" y="3297734"/>
            <a:ext cx="1390123" cy="12528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4175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50097" y="1344450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097" y="2158790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50097" y="2973129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50097" y="3787468"/>
            <a:ext cx="1350000" cy="756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68291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6986858" y="2407020"/>
            <a:ext cx="1620000" cy="10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86858" y="1329776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5366858" y="3484361"/>
            <a:ext cx="1620000" cy="10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986858" y="3484361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366697" y="2407020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5366858" y="1329776"/>
            <a:ext cx="1620000" cy="10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3746536" y="2407020"/>
            <a:ext cx="1620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746177" y="3484361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126375" y="2407020"/>
            <a:ext cx="162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506213" y="2407020"/>
            <a:ext cx="1620000" cy="10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9920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1880" y="1108773"/>
            <a:ext cx="153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1880" y="2340441"/>
            <a:ext cx="153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31880" y="3572083"/>
            <a:ext cx="153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283" y="2340441"/>
            <a:ext cx="126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5000" y="2340441"/>
            <a:ext cx="1269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21847" y="1324773"/>
            <a:ext cx="1539000" cy="8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2340441"/>
            <a:ext cx="4860847" cy="1163018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3321847" y="2184573"/>
            <a:ext cx="1539000" cy="81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4931880" y="2184573"/>
            <a:ext cx="1539000" cy="81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4931880" y="3422459"/>
            <a:ext cx="1539000" cy="81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4931880" y="4652083"/>
            <a:ext cx="1539000" cy="81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6538440" y="3422459"/>
            <a:ext cx="1269000" cy="81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7875000" y="3422459"/>
            <a:ext cx="1269000" cy="81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77373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921067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87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FF6243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FE8648-CB41-4453-BC71-93F0A22C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57" y="165718"/>
            <a:ext cx="847643" cy="858963"/>
          </a:xfrm>
          <a:prstGeom prst="rect">
            <a:avLst/>
          </a:prstGeom>
          <a:ln w="38100">
            <a:noFill/>
          </a:ln>
        </p:spPr>
      </p:pic>
      <p:pic>
        <p:nvPicPr>
          <p:cNvPr id="5" name="Grafik 4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B73B2079-3D33-4AE0-9982-C073BD965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624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17939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184045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606657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07691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4347" y="3655130"/>
            <a:ext cx="9144000" cy="1491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096588" y="2763193"/>
            <a:ext cx="5079834" cy="459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096589" y="1139121"/>
            <a:ext cx="6505835" cy="459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096589" y="1680479"/>
            <a:ext cx="6030019" cy="459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096589" y="2221836"/>
            <a:ext cx="5554927" cy="459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4347" y="3260"/>
            <a:ext cx="9144000" cy="735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50716" y="1360219"/>
            <a:ext cx="3167322" cy="3826939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886811" y="997086"/>
            <a:ext cx="1467759" cy="2651135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952941" y="1220853"/>
            <a:ext cx="1339609" cy="2175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9194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4466" y="737238"/>
            <a:ext cx="3870907" cy="366902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4625753" y="193790"/>
            <a:ext cx="298616" cy="25742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4774151" y="902826"/>
            <a:ext cx="386107" cy="33285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5262930" y="987115"/>
            <a:ext cx="342608" cy="29535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4986480" y="597465"/>
            <a:ext cx="294645" cy="25400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4700974" y="655298"/>
            <a:ext cx="218078" cy="1879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</p:spTree>
    <p:extLst>
      <p:ext uri="{BB962C8B-B14F-4D97-AF65-F5344CB8AC3E}">
        <p14:creationId xmlns:p14="http://schemas.microsoft.com/office/powerpoint/2010/main" val="6378319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246078" y="0"/>
            <a:ext cx="4897923" cy="51435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8374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43510F96-4E4D-4F6A-818D-E299E831CC01}"/>
              </a:ext>
            </a:extLst>
          </p:cNvPr>
          <p:cNvSpPr/>
          <p:nvPr userDrawn="1"/>
        </p:nvSpPr>
        <p:spPr>
          <a:xfrm>
            <a:off x="4794123" y="961481"/>
            <a:ext cx="3569657" cy="3569657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032" y="1024738"/>
            <a:ext cx="1366807" cy="1940157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8738" y="699262"/>
            <a:ext cx="2039704" cy="1608134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4010" y="3016689"/>
            <a:ext cx="1970104" cy="1177617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4122" y="2359190"/>
            <a:ext cx="1646502" cy="1835117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34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2DBEA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9111533C-78C5-4496-B460-9200D4F49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02" y="198113"/>
            <a:ext cx="855598" cy="858962"/>
          </a:xfrm>
          <a:prstGeom prst="rect">
            <a:avLst/>
          </a:prstGeom>
          <a:ln w="38100">
            <a:noFill/>
          </a:ln>
        </p:spPr>
      </p:pic>
      <p:pic>
        <p:nvPicPr>
          <p:cNvPr id="5" name="Grafik 4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7DD44E6D-50E4-4365-AD35-85B6D838C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2DBEA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2701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CD7040A-4D99-43B3-83C7-456740BC4522}"/>
              </a:ext>
            </a:extLst>
          </p:cNvPr>
          <p:cNvSpPr/>
          <p:nvPr userDrawn="1"/>
        </p:nvSpPr>
        <p:spPr bwMode="auto">
          <a:xfrm>
            <a:off x="9144" y="4095750"/>
            <a:ext cx="9144000" cy="257120"/>
          </a:xfrm>
          <a:custGeom>
            <a:avLst/>
            <a:gdLst>
              <a:gd name="connsiteX0" fmla="*/ 0 w 9144000"/>
              <a:gd name="connsiteY0" fmla="*/ 73152 h 257120"/>
              <a:gd name="connsiteX1" fmla="*/ 2642616 w 9144000"/>
              <a:gd name="connsiteY1" fmla="*/ 91440 h 257120"/>
              <a:gd name="connsiteX2" fmla="*/ 5852160 w 9144000"/>
              <a:gd name="connsiteY2" fmla="*/ 256032 h 257120"/>
              <a:gd name="connsiteX3" fmla="*/ 9144000 w 9144000"/>
              <a:gd name="connsiteY3" fmla="*/ 0 h 257120"/>
              <a:gd name="connsiteX4" fmla="*/ 9144000 w 9144000"/>
              <a:gd name="connsiteY4" fmla="*/ 0 h 2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57120">
                <a:moveTo>
                  <a:pt x="0" y="73152"/>
                </a:moveTo>
                <a:lnTo>
                  <a:pt x="2642616" y="91440"/>
                </a:lnTo>
                <a:cubicBezTo>
                  <a:pt x="3617976" y="121920"/>
                  <a:pt x="4768596" y="271272"/>
                  <a:pt x="5852160" y="256032"/>
                </a:cubicBezTo>
                <a:cubicBezTo>
                  <a:pt x="6935724" y="240792"/>
                  <a:pt x="9144000" y="0"/>
                  <a:pt x="9144000" y="0"/>
                </a:cubicBezTo>
                <a:lnTo>
                  <a:pt x="9144000" y="0"/>
                </a:lnTo>
              </a:path>
            </a:pathLst>
          </a:custGeom>
          <a:noFill/>
          <a:ln w="28575">
            <a:solidFill>
              <a:srgbClr val="F13A56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Grafik 15">
            <a:extLst>
              <a:ext uri="{FF2B5EF4-FFF2-40B4-BE49-F238E27FC236}">
                <a16:creationId xmlns:a16="http://schemas.microsoft.com/office/drawing/2014/main" id="{47F9DC34-33D4-4C5E-A827-576B1BF15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919" y="220379"/>
            <a:ext cx="832081" cy="836696"/>
          </a:xfrm>
          <a:prstGeom prst="rect">
            <a:avLst/>
          </a:prstGeom>
          <a:ln w="38100">
            <a:noFill/>
          </a:ln>
        </p:spPr>
      </p:pic>
      <p:pic>
        <p:nvPicPr>
          <p:cNvPr id="6" name="Grafik 5" descr="Ein Bild, das Kleidung, Unterwäsche enthält.&#10;&#10;Automatisch generierte Beschreibung">
            <a:extLst>
              <a:ext uri="{FF2B5EF4-FFF2-40B4-BE49-F238E27FC236}">
                <a16:creationId xmlns:a16="http://schemas.microsoft.com/office/drawing/2014/main" id="{16368E8C-065A-4100-A4F7-8E97D3B06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13A5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/>
          <a:stretch/>
        </p:blipFill>
        <p:spPr>
          <a:xfrm rot="10800000">
            <a:off x="-304800" y="4092778"/>
            <a:ext cx="3493401" cy="13745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1180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370" r:id="rId2"/>
    <p:sldLayoutId id="2147484365" r:id="rId3"/>
    <p:sldLayoutId id="2147484387" r:id="rId4"/>
    <p:sldLayoutId id="2147484419" r:id="rId5"/>
    <p:sldLayoutId id="2147484414" r:id="rId6"/>
    <p:sldLayoutId id="2147484415" r:id="rId7"/>
    <p:sldLayoutId id="2147484416" r:id="rId8"/>
    <p:sldLayoutId id="2147484418" r:id="rId9"/>
    <p:sldLayoutId id="2147484417" r:id="rId10"/>
    <p:sldLayoutId id="2147484240" r:id="rId11"/>
    <p:sldLayoutId id="2147484344" r:id="rId12"/>
    <p:sldLayoutId id="2147484389" r:id="rId13"/>
    <p:sldLayoutId id="2147483915" r:id="rId14"/>
    <p:sldLayoutId id="2147483959" r:id="rId15"/>
    <p:sldLayoutId id="2147484234" r:id="rId16"/>
    <p:sldLayoutId id="2147484241" r:id="rId17"/>
    <p:sldLayoutId id="2147484210" r:id="rId18"/>
    <p:sldLayoutId id="2147484242" r:id="rId19"/>
    <p:sldLayoutId id="2147484347" r:id="rId20"/>
    <p:sldLayoutId id="2147484364" r:id="rId2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563529"/>
            <a:ext cx="7886700" cy="651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1605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D19AD-40E6-43FE-B074-CC95A22C619E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F5A4B-B557-4F6C-B4E9-8FB8D025BC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80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41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50457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03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300" r:id="rId16"/>
    <p:sldLayoutId id="2147484301" r:id="rId17"/>
    <p:sldLayoutId id="2147484302" r:id="rId18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0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90" r:id="rId7"/>
    <p:sldLayoutId id="2147484378" r:id="rId8"/>
    <p:sldLayoutId id="2147484379" r:id="rId9"/>
    <p:sldLayoutId id="2147484380" r:id="rId10"/>
    <p:sldLayoutId id="2147484382" r:id="rId11"/>
    <p:sldLayoutId id="2147484383" r:id="rId12"/>
    <p:sldLayoutId id="2147484384" r:id="rId13"/>
    <p:sldLayoutId id="2147484385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7" r:id="rId16"/>
    <p:sldLayoutId id="2147484408" r:id="rId17"/>
    <p:sldLayoutId id="2147484409" r:id="rId18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microsoft.com/office/2007/relationships/hdphoto" Target="../media/hdphoto7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4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blau, Auto, Hydrant, sitzend enthält.&#10;&#10;Automatisch generierte Beschreibung">
            <a:extLst>
              <a:ext uri="{FF2B5EF4-FFF2-40B4-BE49-F238E27FC236}">
                <a16:creationId xmlns:a16="http://schemas.microsoft.com/office/drawing/2014/main" id="{9F6FA222-1991-4E1D-9D4C-94C34D1708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1F38E6-1CC0-4DFF-BF23-E1032BA92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BEWUSSTSEINSKOSMETIK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5E6B20-F457-4C81-8F6C-244D9E1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 BEGEISTERUNG SPRÜHEN</a:t>
            </a:r>
          </a:p>
        </p:txBody>
      </p:sp>
    </p:spTree>
    <p:extLst>
      <p:ext uri="{BB962C8B-B14F-4D97-AF65-F5344CB8AC3E}">
        <p14:creationId xmlns:p14="http://schemas.microsoft.com/office/powerpoint/2010/main" val="376002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7" descr="Bildschirmfoto 2015-09-02 um 16.35.25.png">
            <a:extLst>
              <a:ext uri="{FF2B5EF4-FFF2-40B4-BE49-F238E27FC236}">
                <a16:creationId xmlns:a16="http://schemas.microsoft.com/office/drawing/2014/main" id="{0F3FE31E-1279-4708-872F-733C48BD1C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6822" y="1200150"/>
            <a:ext cx="4187997" cy="2478748"/>
          </a:xfrm>
          <a:prstGeom prst="rect">
            <a:avLst/>
          </a:prstGeom>
          <a:effectLst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Funktionsweise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90144" y="1173480"/>
            <a:ext cx="3429000" cy="2622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LAVYLITES enthält Schwingungsinformationen der Wirkstoffe aus Heil-Pflanzen, Mineralien, Kristallen und kolloidalen Metallen.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mehr als 3000 Informationen in 8-30 Sekunden zu jeder Zelle, Zellkern und DNA</a:t>
            </a: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id="{51FDC4BB-35E4-483B-89FB-F29E5FAD5993}"/>
              </a:ext>
            </a:extLst>
          </p:cNvPr>
          <p:cNvSpPr txBox="1"/>
          <p:nvPr/>
        </p:nvSpPr>
        <p:spPr>
          <a:xfrm>
            <a:off x="8229600" y="1388402"/>
            <a:ext cx="135720" cy="479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non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© </a:t>
            </a:r>
            <a:r>
              <a:rPr kumimoji="0" lang="de-DE" sz="52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isio</a:t>
            </a:r>
            <a:r>
              <a:rPr kumimoji="0" lang="de-DE" sz="52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-design </a:t>
            </a:r>
          </a:p>
        </p:txBody>
      </p:sp>
    </p:spTree>
    <p:extLst>
      <p:ext uri="{BB962C8B-B14F-4D97-AF65-F5344CB8AC3E}">
        <p14:creationId xmlns:p14="http://schemas.microsoft.com/office/powerpoint/2010/main" val="347517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>
            <a:extLst>
              <a:ext uri="{FF2B5EF4-FFF2-40B4-BE49-F238E27FC236}">
                <a16:creationId xmlns:a16="http://schemas.microsoft.com/office/drawing/2014/main" id="{5C022D7E-4652-46A2-9819-3984DC1C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6822" y="1211580"/>
            <a:ext cx="4187997" cy="246216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Buffet der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Fülle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bieten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90144" y="1173480"/>
            <a:ext cx="2200656" cy="25453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In jedem Sprühstoß steckt die Fülle der Natur und Deine Zellen nehmen sich daraus genau die Informationen welche sie am Wichtigsten brauchen.</a:t>
            </a: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37EC2C36-590E-4526-A8CD-4B1B1312D6A4}"/>
              </a:ext>
            </a:extLst>
          </p:cNvPr>
          <p:cNvSpPr txBox="1"/>
          <p:nvPr/>
        </p:nvSpPr>
        <p:spPr>
          <a:xfrm>
            <a:off x="4268346" y="2825975"/>
            <a:ext cx="135720" cy="847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non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© shutterstock 41427241 </a:t>
            </a:r>
          </a:p>
        </p:txBody>
      </p:sp>
    </p:spTree>
    <p:extLst>
      <p:ext uri="{BB962C8B-B14F-4D97-AF65-F5344CB8AC3E}">
        <p14:creationId xmlns:p14="http://schemas.microsoft.com/office/powerpoint/2010/main" val="221925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5">
            <a:extLst>
              <a:ext uri="{FF2B5EF4-FFF2-40B4-BE49-F238E27FC236}">
                <a16:creationId xmlns:a16="http://schemas.microsoft.com/office/drawing/2014/main" id="{E2E324E0-90A2-47BD-838D-5103E43AC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32486" y="2495551"/>
            <a:ext cx="1245322" cy="124228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bringen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Urzustand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4785360" cy="2376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Um sich selbst regenerieren &amp; heilen zu können, braucht die Zelle die Information (Schwingung) der Natur.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Um sich zurück an ihren eigenen Ursprung zu erinnern, den URZUSTAND (DNA), braucht sie diesen Impuls.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So können sich neu entstehende Zellen, die vom Ursprung her wieder optimal funktionieren, auch optimal weiter entwickeln.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SENDER – EMPFÄNGER PRINZIP</a:t>
            </a: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28DC2F92-F13E-4867-AC19-FDFE17EA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455294"/>
            <a:ext cx="1384706" cy="1208659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A01B70D-4B05-4E5E-864A-379DBD94EB14}"/>
              </a:ext>
            </a:extLst>
          </p:cNvPr>
          <p:cNvCxnSpPr>
            <a:cxnSpLocks/>
          </p:cNvCxnSpPr>
          <p:nvPr/>
        </p:nvCxnSpPr>
        <p:spPr>
          <a:xfrm>
            <a:off x="7070818" y="2451318"/>
            <a:ext cx="597388" cy="4145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397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Schwingungsübertragung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MASARU EMOTO</a:t>
            </a:r>
          </a:p>
        </p:txBody>
      </p:sp>
      <p:pic>
        <p:nvPicPr>
          <p:cNvPr id="8" name="Bild 1" descr="02_Auricum Sensitive.JPG">
            <a:extLst>
              <a:ext uri="{FF2B5EF4-FFF2-40B4-BE49-F238E27FC236}">
                <a16:creationId xmlns:a16="http://schemas.microsoft.com/office/drawing/2014/main" id="{6C049E1F-9BC4-4FB7-B747-C1725BCD9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428750"/>
            <a:ext cx="1472833" cy="22478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Bild 3" descr="03_Auricum Sensitive Detail.jpg">
            <a:extLst>
              <a:ext uri="{FF2B5EF4-FFF2-40B4-BE49-F238E27FC236}">
                <a16:creationId xmlns:a16="http://schemas.microsoft.com/office/drawing/2014/main" id="{51548799-A7AE-45AD-A0D8-30CD06B47E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20" y="1501141"/>
            <a:ext cx="2175487" cy="2175487"/>
          </a:xfrm>
          <a:prstGeom prst="rect">
            <a:avLst/>
          </a:prstGeom>
          <a:effectLst/>
        </p:spPr>
      </p:pic>
      <p:pic>
        <p:nvPicPr>
          <p:cNvPr id="11" name="Bild 4" descr="05_AURICUM via DestWasser Detail.jpg">
            <a:extLst>
              <a:ext uri="{FF2B5EF4-FFF2-40B4-BE49-F238E27FC236}">
                <a16:creationId xmlns:a16="http://schemas.microsoft.com/office/drawing/2014/main" id="{D585C967-8A77-4A4F-94E7-698DECB9C1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12" y="1501141"/>
            <a:ext cx="2175487" cy="2175487"/>
          </a:xfrm>
          <a:prstGeom prst="rect">
            <a:avLst/>
          </a:prstGeom>
          <a:effectLst/>
        </p:spPr>
      </p:pic>
      <p:pic>
        <p:nvPicPr>
          <p:cNvPr id="12" name="Bild 1" descr="02_Auricum Sensitive.JPG">
            <a:extLst>
              <a:ext uri="{FF2B5EF4-FFF2-40B4-BE49-F238E27FC236}">
                <a16:creationId xmlns:a16="http://schemas.microsoft.com/office/drawing/2014/main" id="{AC6BD3AB-A01C-45E8-BFA5-40F7F29FFD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7578" y="1501141"/>
            <a:ext cx="2238537" cy="21595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22534C7-B89E-4AA4-9C55-FA9569D5A670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4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">
            <a:extLst>
              <a:ext uri="{FF2B5EF4-FFF2-40B4-BE49-F238E27FC236}">
                <a16:creationId xmlns:a16="http://schemas.microsoft.com/office/drawing/2014/main" id="{A4CAABDB-4FF5-4973-842A-C42EB27B8B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1"/>
          <a:stretch/>
        </p:blipFill>
        <p:spPr bwMode="auto">
          <a:xfrm>
            <a:off x="2920340" y="1316983"/>
            <a:ext cx="5829023" cy="34852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92DAED-DA1B-4152-B302-27A3A05AF126}"/>
              </a:ext>
            </a:extLst>
          </p:cNvPr>
          <p:cNvSpPr/>
          <p:nvPr/>
        </p:nvSpPr>
        <p:spPr>
          <a:xfrm>
            <a:off x="457200" y="1316983"/>
            <a:ext cx="2286000" cy="3485204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Aufsprühen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auf Atlas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Blutentnahme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Minute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später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jeweils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Tropfen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Fingerbeere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Dunkelfeldmikroskop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Blutstropfen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bevor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aufgesprüht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Dunkelfeldmikroskop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Blutstropfe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nachdem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aufgesprüht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2E52281-2C3B-4CAA-8617-6D0CC322F8A6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Dunkelfeld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Mikroskopie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3B197F-9F1C-4A4A-B763-CC5C95230C17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AUFSPRÜHEN VON LAVYL AURICUM</a:t>
            </a:r>
          </a:p>
        </p:txBody>
      </p:sp>
    </p:spTree>
    <p:extLst>
      <p:ext uri="{BB962C8B-B14F-4D97-AF65-F5344CB8AC3E}">
        <p14:creationId xmlns:p14="http://schemas.microsoft.com/office/powerpoint/2010/main" val="36043867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4">
            <a:extLst>
              <a:ext uri="{FF2B5EF4-FFF2-40B4-BE49-F238E27FC236}">
                <a16:creationId xmlns:a16="http://schemas.microsoft.com/office/drawing/2014/main" id="{E562EB69-EE70-4733-B14D-4001DCF40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  <p:pic>
        <p:nvPicPr>
          <p:cNvPr id="14" name="Bild 7">
            <a:extLst>
              <a:ext uri="{FF2B5EF4-FFF2-40B4-BE49-F238E27FC236}">
                <a16:creationId xmlns:a16="http://schemas.microsoft.com/office/drawing/2014/main" id="{2D6E6AA9-A07F-4A65-B9A2-4D1A689B7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63" y="3727403"/>
            <a:ext cx="1841500" cy="10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4BB030D-118C-4494-95DC-11407CDA5FFC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Bewusstsein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Text">
            <a:extLst>
              <a:ext uri="{FF2B5EF4-FFF2-40B4-BE49-F238E27FC236}">
                <a16:creationId xmlns:a16="http://schemas.microsoft.com/office/drawing/2014/main" id="{13DB81A8-E4CB-4E7F-B00C-6D29B24F6D75}"/>
              </a:ext>
            </a:extLst>
          </p:cNvPr>
          <p:cNvSpPr txBox="1"/>
          <p:nvPr/>
        </p:nvSpPr>
        <p:spPr>
          <a:xfrm>
            <a:off x="390144" y="1173480"/>
            <a:ext cx="5705856" cy="172976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Zirbeldrüse (Epiphyse)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 der Hauptrhythmusgeber bei Mensch und Tier und steuert die Zellerneuerung, Hormone und Stoffwechsel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Zugang zur Intuition - zu unserem inneren Wissen ist mittlerweile bei fast allen Menschen  verkalkt und arbeitet daher nicht mehr richtig</a:t>
            </a:r>
          </a:p>
        </p:txBody>
      </p:sp>
      <p:sp>
        <p:nvSpPr>
          <p:cNvPr id="16" name="Footer Text">
            <a:extLst>
              <a:ext uri="{FF2B5EF4-FFF2-40B4-BE49-F238E27FC236}">
                <a16:creationId xmlns:a16="http://schemas.microsoft.com/office/drawing/2014/main" id="{BCF9E88F-49E0-40FF-A944-1CFCD7D731D0}"/>
              </a:ext>
            </a:extLst>
          </p:cNvPr>
          <p:cNvSpPr txBox="1"/>
          <p:nvPr/>
        </p:nvSpPr>
        <p:spPr>
          <a:xfrm>
            <a:off x="390144" y="3033416"/>
            <a:ext cx="6010656" cy="172976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Zellregeneration mit </a:t>
            </a:r>
            <a:r>
              <a:rPr lang="de-DE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helfen die Zirbeldrüse zu entkalken und zu aktivieren und bringt uns dadurch in einen klaren Bewusstseinszustand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verbessert Wahrnehmung, Intuition und Erkenntnis unterstützt wirkungsvoll Methoden und Konzepte zur spirituell-geistigen Entwicklung</a:t>
            </a:r>
          </a:p>
        </p:txBody>
      </p:sp>
    </p:spTree>
    <p:extLst>
      <p:ext uri="{BB962C8B-B14F-4D97-AF65-F5344CB8AC3E}">
        <p14:creationId xmlns:p14="http://schemas.microsoft.com/office/powerpoint/2010/main" val="2082990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Zellregenerationskonzept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4888992" cy="22837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Zellenergieerhöhung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Aktivierung der Selbstheilungskräfte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Zellen in ihren gesunden Urzustand zurückbringen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Selbstbewusstsein stärken / Innere Ruhe und Ausgleich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Schutz des Herz – Kreislauf Systems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Basisch werden (Neutralisierung der Übersäuerung)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37AF502-D7EE-4C08-98C5-85031B281F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1427" y="1361731"/>
            <a:ext cx="3276600" cy="228376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EIGENER KRAFT EIN GESUNDES UND ZUFRIEDENES LEBEN BIS INS HOHE ALTER FÜHREN!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0BFB4B7-4A10-46D5-A1F6-D8721BC8ADA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64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Produktlinien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3311574" cy="24530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Jahre getestet durch Ärzte, Zahnärzte, Heilpraktiker, Kliniken &amp; Therapeuten </a:t>
            </a: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EU Zulassung als Kosmetik</a:t>
            </a: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Enthält Informationen aus der Natur</a:t>
            </a: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80% gleiche Wirkstoffe und Essenzen, 20% Fein-Abstimmung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2A2CCE7D-570E-4FA7-8914-E13CDDE17A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73874"/>
            <a:ext cx="1033269" cy="10388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62B1A0-619A-4510-B47D-DCA1DE414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82" y="1473874"/>
            <a:ext cx="1030000" cy="1043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F1398B7F-CB48-4CA8-B917-BAC11279CE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4" y="2881220"/>
            <a:ext cx="1039666" cy="1043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Grafik 15">
            <a:extLst>
              <a:ext uri="{FF2B5EF4-FFF2-40B4-BE49-F238E27FC236}">
                <a16:creationId xmlns:a16="http://schemas.microsoft.com/office/drawing/2014/main" id="{37C5BAB1-B545-49B8-82E3-60FF20CAF2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84092"/>
            <a:ext cx="1033126" cy="10570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Grafik 17">
            <a:extLst>
              <a:ext uri="{FF2B5EF4-FFF2-40B4-BE49-F238E27FC236}">
                <a16:creationId xmlns:a16="http://schemas.microsoft.com/office/drawing/2014/main" id="{2603154E-DB23-4475-96C2-E299E27F30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2" y="2884092"/>
            <a:ext cx="1044832" cy="1044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6" name="Shape 108">
            <a:extLst>
              <a:ext uri="{FF2B5EF4-FFF2-40B4-BE49-F238E27FC236}">
                <a16:creationId xmlns:a16="http://schemas.microsoft.com/office/drawing/2014/main" id="{8E384003-2132-4EF7-A20C-5C94475B2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83502"/>
            <a:ext cx="1033126" cy="207998"/>
          </a:xfrm>
          <a:prstGeom prst="rect">
            <a:avLst/>
          </a:prstGeom>
          <a:solidFill>
            <a:srgbClr val="689DF2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entfaltend</a:t>
            </a:r>
          </a:p>
        </p:txBody>
      </p:sp>
      <p:sp>
        <p:nvSpPr>
          <p:cNvPr id="17" name="Shape 108">
            <a:extLst>
              <a:ext uri="{FF2B5EF4-FFF2-40B4-BE49-F238E27FC236}">
                <a16:creationId xmlns:a16="http://schemas.microsoft.com/office/drawing/2014/main" id="{1745E3F6-A7C6-4C13-8CB6-B9BA966F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215" y="1316164"/>
            <a:ext cx="1039667" cy="207998"/>
          </a:xfrm>
          <a:prstGeom prst="rect">
            <a:avLst/>
          </a:prstGeom>
          <a:solidFill>
            <a:srgbClr val="FF6243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klärend</a:t>
            </a:r>
          </a:p>
        </p:txBody>
      </p:sp>
      <p:sp>
        <p:nvSpPr>
          <p:cNvPr id="18" name="Shape 108">
            <a:extLst>
              <a:ext uri="{FF2B5EF4-FFF2-40B4-BE49-F238E27FC236}">
                <a16:creationId xmlns:a16="http://schemas.microsoft.com/office/drawing/2014/main" id="{0B68084C-1215-4DFE-ADAD-D220B18F8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145" y="2696281"/>
            <a:ext cx="1039667" cy="207998"/>
          </a:xfrm>
          <a:prstGeom prst="rect">
            <a:avLst/>
          </a:prstGeom>
          <a:solidFill>
            <a:srgbClr val="4AC29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berührend</a:t>
            </a:r>
          </a:p>
        </p:txBody>
      </p:sp>
      <p:sp>
        <p:nvSpPr>
          <p:cNvPr id="19" name="Shape 108">
            <a:extLst>
              <a:ext uri="{FF2B5EF4-FFF2-40B4-BE49-F238E27FC236}">
                <a16:creationId xmlns:a16="http://schemas.microsoft.com/office/drawing/2014/main" id="{86905780-F828-468F-871B-607DD877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85346"/>
            <a:ext cx="1033126" cy="207998"/>
          </a:xfrm>
          <a:prstGeom prst="rect">
            <a:avLst/>
          </a:prstGeom>
          <a:solidFill>
            <a:srgbClr val="ED375E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kombinierend</a:t>
            </a:r>
          </a:p>
        </p:txBody>
      </p:sp>
      <p:sp>
        <p:nvSpPr>
          <p:cNvPr id="20" name="Shape 108">
            <a:extLst>
              <a:ext uri="{FF2B5EF4-FFF2-40B4-BE49-F238E27FC236}">
                <a16:creationId xmlns:a16="http://schemas.microsoft.com/office/drawing/2014/main" id="{800A8F72-C8C5-4710-ADE0-79ACD94CA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740" y="2679951"/>
            <a:ext cx="1045924" cy="207998"/>
          </a:xfrm>
          <a:prstGeom prst="rect">
            <a:avLst/>
          </a:prstGeom>
          <a:solidFill>
            <a:srgbClr val="CB49A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6793" tIns="26793" rIns="26793" bIns="26793" anchor="ctr">
            <a:spAutoFit/>
          </a:bodyPr>
          <a:lstStyle/>
          <a:p>
            <a:pPr marL="0" marR="0" lvl="0" indent="0" algn="ctr" defTabSz="241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 charset="0"/>
              </a:rPr>
              <a:t>fließend</a:t>
            </a:r>
          </a:p>
        </p:txBody>
      </p:sp>
      <p:pic>
        <p:nvPicPr>
          <p:cNvPr id="4" name="Grafik 3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DB991E29-4B8C-4817-AB13-09D867CFF9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07608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12" y="1335239"/>
            <a:ext cx="659745" cy="1109570"/>
          </a:xfrm>
          <a:prstGeom prst="rect">
            <a:avLst/>
          </a:prstGeom>
        </p:spPr>
      </p:pic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705E128D-91C5-45F0-AB0A-0748981CDED7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FUTURING YOU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OPPORTUNITIES FOR LIFE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1C10B72-0EFF-4D9E-BD45-73350B3CE374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LEIDENSCHAFT SCHAFFEN, MIT HERZ UND AUS GANZEM HERZEN HANDELN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637928" y="1395492"/>
            <a:ext cx="2093540" cy="336988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LAVYL AURICUM</a:t>
            </a:r>
          </a:p>
        </p:txBody>
      </p:sp>
      <p:pic>
        <p:nvPicPr>
          <p:cNvPr id="13" name="Bild 1" descr="pr-1.jpg">
            <a:extLst>
              <a:ext uri="{FF2B5EF4-FFF2-40B4-BE49-F238E27FC236}">
                <a16:creationId xmlns:a16="http://schemas.microsoft.com/office/drawing/2014/main" id="{53474999-2C4A-461C-86E6-73362E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05" y="2313424"/>
            <a:ext cx="1664667" cy="1488489"/>
          </a:xfrm>
          <a:prstGeom prst="rect">
            <a:avLst/>
          </a:prstGeom>
          <a:effectLst/>
        </p:spPr>
      </p:pic>
      <p:pic>
        <p:nvPicPr>
          <p:cNvPr id="39" name="Grafik 1">
            <a:extLst>
              <a:ext uri="{FF2B5EF4-FFF2-40B4-BE49-F238E27FC236}">
                <a16:creationId xmlns:a16="http://schemas.microsoft.com/office/drawing/2014/main" id="{8C70D644-9B38-4EAF-8982-81726712A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30" y="1597549"/>
            <a:ext cx="713180" cy="3488801"/>
          </a:xfrm>
          <a:prstGeom prst="rect">
            <a:avLst/>
          </a:prstGeom>
        </p:spPr>
      </p:pic>
      <p:sp>
        <p:nvSpPr>
          <p:cNvPr id="40" name="Flussdiagramm: Verbindungsstelle 2">
            <a:extLst>
              <a:ext uri="{FF2B5EF4-FFF2-40B4-BE49-F238E27FC236}">
                <a16:creationId xmlns:a16="http://schemas.microsoft.com/office/drawing/2014/main" id="{3DCA8D47-160E-49E1-B0C5-61A24F75A604}"/>
              </a:ext>
            </a:extLst>
          </p:cNvPr>
          <p:cNvSpPr/>
          <p:nvPr/>
        </p:nvSpPr>
        <p:spPr>
          <a:xfrm>
            <a:off x="4746677" y="1397033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1" name="Flussdiagramm: Verbindungsstelle 11">
            <a:extLst>
              <a:ext uri="{FF2B5EF4-FFF2-40B4-BE49-F238E27FC236}">
                <a16:creationId xmlns:a16="http://schemas.microsoft.com/office/drawing/2014/main" id="{C14941B2-F29B-4CCD-B6DC-0B5CDB430051}"/>
              </a:ext>
            </a:extLst>
          </p:cNvPr>
          <p:cNvSpPr/>
          <p:nvPr/>
        </p:nvSpPr>
        <p:spPr>
          <a:xfrm>
            <a:off x="4965631" y="1907839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2" name="Flussdiagramm: Verbindungsstelle 13">
            <a:extLst>
              <a:ext uri="{FF2B5EF4-FFF2-40B4-BE49-F238E27FC236}">
                <a16:creationId xmlns:a16="http://schemas.microsoft.com/office/drawing/2014/main" id="{813FE636-D875-4856-8187-B56D68DD8D14}"/>
              </a:ext>
            </a:extLst>
          </p:cNvPr>
          <p:cNvSpPr/>
          <p:nvPr/>
        </p:nvSpPr>
        <p:spPr>
          <a:xfrm>
            <a:off x="5092129" y="2378008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3" name="Flussdiagramm: Verbindungsstelle 14">
            <a:extLst>
              <a:ext uri="{FF2B5EF4-FFF2-40B4-BE49-F238E27FC236}">
                <a16:creationId xmlns:a16="http://schemas.microsoft.com/office/drawing/2014/main" id="{3421DFA5-8F7D-4A06-B168-7861317796F3}"/>
              </a:ext>
            </a:extLst>
          </p:cNvPr>
          <p:cNvSpPr/>
          <p:nvPr/>
        </p:nvSpPr>
        <p:spPr>
          <a:xfrm>
            <a:off x="5171548" y="2848644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44" name="Flussdiagramm: Verbindungsstelle 16">
            <a:extLst>
              <a:ext uri="{FF2B5EF4-FFF2-40B4-BE49-F238E27FC236}">
                <a16:creationId xmlns:a16="http://schemas.microsoft.com/office/drawing/2014/main" id="{A901DA4F-2DFC-4767-AB64-84B4D335A0D8}"/>
              </a:ext>
            </a:extLst>
          </p:cNvPr>
          <p:cNvSpPr/>
          <p:nvPr/>
        </p:nvSpPr>
        <p:spPr>
          <a:xfrm>
            <a:off x="5029200" y="3253473"/>
            <a:ext cx="141385" cy="176951"/>
          </a:xfrm>
          <a:prstGeom prst="flowChartConnector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cxnSp>
        <p:nvCxnSpPr>
          <p:cNvPr id="45" name="Gerade Verbindung mit Pfeil 4">
            <a:extLst>
              <a:ext uri="{FF2B5EF4-FFF2-40B4-BE49-F238E27FC236}">
                <a16:creationId xmlns:a16="http://schemas.microsoft.com/office/drawing/2014/main" id="{A8256E07-E3E2-4AF8-BF9E-753FB37AEB05}"/>
              </a:ext>
            </a:extLst>
          </p:cNvPr>
          <p:cNvCxnSpPr/>
          <p:nvPr/>
        </p:nvCxnSpPr>
        <p:spPr>
          <a:xfrm flipH="1">
            <a:off x="4510298" y="1588839"/>
            <a:ext cx="203186" cy="16855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Gerade Verbindung mit Pfeil 20">
            <a:extLst>
              <a:ext uri="{FF2B5EF4-FFF2-40B4-BE49-F238E27FC236}">
                <a16:creationId xmlns:a16="http://schemas.microsoft.com/office/drawing/2014/main" id="{622B7104-CFE1-404F-A3E4-0732E5D7828E}"/>
              </a:ext>
            </a:extLst>
          </p:cNvPr>
          <p:cNvCxnSpPr/>
          <p:nvPr/>
        </p:nvCxnSpPr>
        <p:spPr>
          <a:xfrm flipH="1">
            <a:off x="4629888" y="2114437"/>
            <a:ext cx="269950" cy="505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Gerade Verbindung mit Pfeil 24">
            <a:extLst>
              <a:ext uri="{FF2B5EF4-FFF2-40B4-BE49-F238E27FC236}">
                <a16:creationId xmlns:a16="http://schemas.microsoft.com/office/drawing/2014/main" id="{7A5D88FD-1718-4BA2-B825-9A5B8AB1B722}"/>
              </a:ext>
            </a:extLst>
          </p:cNvPr>
          <p:cNvCxnSpPr/>
          <p:nvPr/>
        </p:nvCxnSpPr>
        <p:spPr>
          <a:xfrm flipH="1">
            <a:off x="4724400" y="2499152"/>
            <a:ext cx="26924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Gerade Verbindung mit Pfeil 26">
            <a:extLst>
              <a:ext uri="{FF2B5EF4-FFF2-40B4-BE49-F238E27FC236}">
                <a16:creationId xmlns:a16="http://schemas.microsoft.com/office/drawing/2014/main" id="{1E02F7F2-3962-484C-A8C8-838B3E9B6891}"/>
              </a:ext>
            </a:extLst>
          </p:cNvPr>
          <p:cNvCxnSpPr/>
          <p:nvPr/>
        </p:nvCxnSpPr>
        <p:spPr>
          <a:xfrm flipH="1">
            <a:off x="4724400" y="3328760"/>
            <a:ext cx="26764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Gerade Verbindung mit Pfeil 36">
            <a:extLst>
              <a:ext uri="{FF2B5EF4-FFF2-40B4-BE49-F238E27FC236}">
                <a16:creationId xmlns:a16="http://schemas.microsoft.com/office/drawing/2014/main" id="{60A7E8EF-AF28-4813-A919-203146115A8A}"/>
              </a:ext>
            </a:extLst>
          </p:cNvPr>
          <p:cNvCxnSpPr/>
          <p:nvPr/>
        </p:nvCxnSpPr>
        <p:spPr>
          <a:xfrm flipH="1">
            <a:off x="4824488" y="2944044"/>
            <a:ext cx="26764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Flussdiagramm: Verbindungsstelle 37">
            <a:extLst>
              <a:ext uri="{FF2B5EF4-FFF2-40B4-BE49-F238E27FC236}">
                <a16:creationId xmlns:a16="http://schemas.microsoft.com/office/drawing/2014/main" id="{A20CE895-F8BC-4894-AB45-6AC3A51D0792}"/>
              </a:ext>
            </a:extLst>
          </p:cNvPr>
          <p:cNvSpPr/>
          <p:nvPr/>
        </p:nvSpPr>
        <p:spPr>
          <a:xfrm>
            <a:off x="3552374" y="2262788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1" name="Flussdiagramm: Verbindungsstelle 38">
            <a:extLst>
              <a:ext uri="{FF2B5EF4-FFF2-40B4-BE49-F238E27FC236}">
                <a16:creationId xmlns:a16="http://schemas.microsoft.com/office/drawing/2014/main" id="{87CA1C7E-B76B-45E5-BEDE-48095745BF70}"/>
              </a:ext>
            </a:extLst>
          </p:cNvPr>
          <p:cNvSpPr/>
          <p:nvPr/>
        </p:nvSpPr>
        <p:spPr>
          <a:xfrm>
            <a:off x="3537073" y="1851232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2" name="Flussdiagramm: Verbindungsstelle 40">
            <a:extLst>
              <a:ext uri="{FF2B5EF4-FFF2-40B4-BE49-F238E27FC236}">
                <a16:creationId xmlns:a16="http://schemas.microsoft.com/office/drawing/2014/main" id="{E9A1EA94-6332-4CEE-A3CE-5BA9522C8CA8}"/>
              </a:ext>
            </a:extLst>
          </p:cNvPr>
          <p:cNvSpPr/>
          <p:nvPr/>
        </p:nvSpPr>
        <p:spPr>
          <a:xfrm>
            <a:off x="3531639" y="2729234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3" name="Flussdiagramm: Verbindungsstelle 42">
            <a:extLst>
              <a:ext uri="{FF2B5EF4-FFF2-40B4-BE49-F238E27FC236}">
                <a16:creationId xmlns:a16="http://schemas.microsoft.com/office/drawing/2014/main" id="{5853260E-77DC-4B44-A87D-44427ABAB1F3}"/>
              </a:ext>
            </a:extLst>
          </p:cNvPr>
          <p:cNvSpPr/>
          <p:nvPr/>
        </p:nvSpPr>
        <p:spPr>
          <a:xfrm>
            <a:off x="3537799" y="3164997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sp>
        <p:nvSpPr>
          <p:cNvPr id="54" name="Flussdiagramm: Verbindungsstelle 43">
            <a:extLst>
              <a:ext uri="{FF2B5EF4-FFF2-40B4-BE49-F238E27FC236}">
                <a16:creationId xmlns:a16="http://schemas.microsoft.com/office/drawing/2014/main" id="{335E786D-6F6B-4053-81B4-C41B412935CC}"/>
              </a:ext>
            </a:extLst>
          </p:cNvPr>
          <p:cNvSpPr/>
          <p:nvPr/>
        </p:nvSpPr>
        <p:spPr>
          <a:xfrm>
            <a:off x="3687911" y="1462213"/>
            <a:ext cx="141385" cy="176951"/>
          </a:xfrm>
          <a:prstGeom prst="flowChartConnector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  <p:cxnSp>
        <p:nvCxnSpPr>
          <p:cNvPr id="55" name="Gerade Verbindung mit Pfeil 45">
            <a:extLst>
              <a:ext uri="{FF2B5EF4-FFF2-40B4-BE49-F238E27FC236}">
                <a16:creationId xmlns:a16="http://schemas.microsoft.com/office/drawing/2014/main" id="{982FD450-1814-4F64-B649-4E8C53D4878D}"/>
              </a:ext>
            </a:extLst>
          </p:cNvPr>
          <p:cNvCxnSpPr/>
          <p:nvPr/>
        </p:nvCxnSpPr>
        <p:spPr>
          <a:xfrm>
            <a:off x="3881076" y="1639164"/>
            <a:ext cx="304707" cy="1078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Gerade Verbindung mit Pfeil 48">
            <a:extLst>
              <a:ext uri="{FF2B5EF4-FFF2-40B4-BE49-F238E27FC236}">
                <a16:creationId xmlns:a16="http://schemas.microsoft.com/office/drawing/2014/main" id="{22BD3EB5-1429-4BAA-BFFB-D9189AC27341}"/>
              </a:ext>
            </a:extLst>
          </p:cNvPr>
          <p:cNvCxnSpPr/>
          <p:nvPr/>
        </p:nvCxnSpPr>
        <p:spPr>
          <a:xfrm flipV="1">
            <a:off x="3796329" y="2250618"/>
            <a:ext cx="288455" cy="88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Gerade Verbindung mit Pfeil 54">
            <a:extLst>
              <a:ext uri="{FF2B5EF4-FFF2-40B4-BE49-F238E27FC236}">
                <a16:creationId xmlns:a16="http://schemas.microsoft.com/office/drawing/2014/main" id="{6833DE98-7BBB-4722-8D9E-F71CA6148EBA}"/>
              </a:ext>
            </a:extLst>
          </p:cNvPr>
          <p:cNvCxnSpPr/>
          <p:nvPr/>
        </p:nvCxnSpPr>
        <p:spPr>
          <a:xfrm>
            <a:off x="3690073" y="2848644"/>
            <a:ext cx="304707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Gerade Verbindung mit Pfeil 56">
            <a:extLst>
              <a:ext uri="{FF2B5EF4-FFF2-40B4-BE49-F238E27FC236}">
                <a16:creationId xmlns:a16="http://schemas.microsoft.com/office/drawing/2014/main" id="{744FAE1E-4DD8-43B8-A4DE-CBC0809B8361}"/>
              </a:ext>
            </a:extLst>
          </p:cNvPr>
          <p:cNvCxnSpPr/>
          <p:nvPr/>
        </p:nvCxnSpPr>
        <p:spPr>
          <a:xfrm>
            <a:off x="3728723" y="3257550"/>
            <a:ext cx="304707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Gerade Verbindung mit Pfeil 57">
            <a:extLst>
              <a:ext uri="{FF2B5EF4-FFF2-40B4-BE49-F238E27FC236}">
                <a16:creationId xmlns:a16="http://schemas.microsoft.com/office/drawing/2014/main" id="{BC576C50-8534-47E8-B845-9E35DFC7CB2E}"/>
              </a:ext>
            </a:extLst>
          </p:cNvPr>
          <p:cNvCxnSpPr/>
          <p:nvPr/>
        </p:nvCxnSpPr>
        <p:spPr>
          <a:xfrm>
            <a:off x="3753186" y="2017236"/>
            <a:ext cx="304708" cy="8847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BF6CBE43-0E13-49D1-8C78-B208409B6E7B}"/>
              </a:ext>
            </a:extLst>
          </p:cNvPr>
          <p:cNvSpPr/>
          <p:nvPr/>
        </p:nvSpPr>
        <p:spPr>
          <a:xfrm>
            <a:off x="6290008" y="1389907"/>
            <a:ext cx="2093540" cy="335721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AURICUM SENSITIVE</a:t>
            </a:r>
          </a:p>
        </p:txBody>
      </p:sp>
      <p:pic>
        <p:nvPicPr>
          <p:cNvPr id="61" name="Bild 1" descr="pr-3.jpg">
            <a:extLst>
              <a:ext uri="{FF2B5EF4-FFF2-40B4-BE49-F238E27FC236}">
                <a16:creationId xmlns:a16="http://schemas.microsoft.com/office/drawing/2014/main" id="{B715777A-2356-4B38-9EE2-5AC2B0950D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444" y="2351263"/>
            <a:ext cx="1664667" cy="1484446"/>
          </a:xfrm>
          <a:prstGeom prst="rect">
            <a:avLst/>
          </a:prstGeom>
          <a:effectLst/>
        </p:spPr>
      </p:pic>
      <p:sp>
        <p:nvSpPr>
          <p:cNvPr id="64" name="Footer Text">
            <a:extLst>
              <a:ext uri="{FF2B5EF4-FFF2-40B4-BE49-F238E27FC236}">
                <a16:creationId xmlns:a16="http://schemas.microsoft.com/office/drawing/2014/main" id="{D35D1EEB-A91B-419F-BA57-46128B981E23}"/>
              </a:ext>
            </a:extLst>
          </p:cNvPr>
          <p:cNvSpPr txBox="1"/>
          <p:nvPr/>
        </p:nvSpPr>
        <p:spPr>
          <a:xfrm>
            <a:off x="692713" y="3943350"/>
            <a:ext cx="2156271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Erster Sprühstoß auf den Atlas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Sek. in Ruhe stehen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Zur Prävention täglich 2 – 3 mal ansprühen</a:t>
            </a:r>
          </a:p>
        </p:txBody>
      </p:sp>
      <p:sp>
        <p:nvSpPr>
          <p:cNvPr id="65" name="Footer Text">
            <a:extLst>
              <a:ext uri="{FF2B5EF4-FFF2-40B4-BE49-F238E27FC236}">
                <a16:creationId xmlns:a16="http://schemas.microsoft.com/office/drawing/2014/main" id="{1D26D906-77D4-43BD-A88F-FFF74FBAC951}"/>
              </a:ext>
            </a:extLst>
          </p:cNvPr>
          <p:cNvSpPr txBox="1"/>
          <p:nvPr/>
        </p:nvSpPr>
        <p:spPr>
          <a:xfrm>
            <a:off x="6295016" y="3943350"/>
            <a:ext cx="23155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 akuten oder chronischen Fall mehrmals täglich auch alle Schmerzpunkte mit ansprühen.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Produkte wirken ebenso bei Tieren und Pflanzen</a:t>
            </a:r>
          </a:p>
        </p:txBody>
      </p:sp>
      <p:sp>
        <p:nvSpPr>
          <p:cNvPr id="66" name="Footer Text">
            <a:extLst>
              <a:ext uri="{FF2B5EF4-FFF2-40B4-BE49-F238E27FC236}">
                <a16:creationId xmlns:a16="http://schemas.microsoft.com/office/drawing/2014/main" id="{55922114-D57E-4493-B2F4-7D0CA9E80043}"/>
              </a:ext>
            </a:extLst>
          </p:cNvPr>
          <p:cNvSpPr txBox="1"/>
          <p:nvPr/>
        </p:nvSpPr>
        <p:spPr>
          <a:xfrm>
            <a:off x="637928" y="1809486"/>
            <a:ext cx="207246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Wirbelsäule ansprühen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 30 cm </a:t>
            </a:r>
          </a:p>
        </p:txBody>
      </p:sp>
      <p:sp>
        <p:nvSpPr>
          <p:cNvPr id="67" name="Footer Text">
            <a:extLst>
              <a:ext uri="{FF2B5EF4-FFF2-40B4-BE49-F238E27FC236}">
                <a16:creationId xmlns:a16="http://schemas.microsoft.com/office/drawing/2014/main" id="{032B4FB5-8A3C-491C-B4BA-F3300D05D8BC}"/>
              </a:ext>
            </a:extLst>
          </p:cNvPr>
          <p:cNvSpPr txBox="1"/>
          <p:nvPr/>
        </p:nvSpPr>
        <p:spPr>
          <a:xfrm>
            <a:off x="6290008" y="1809486"/>
            <a:ext cx="207246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Chakren ansprühen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 30 cm 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0E0E41D-BB08-4399-BB08-B088AA0823C6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Anwendung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Basisversorgung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19635C8-9292-4A87-B7D8-AB00DB2F70A1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 AURICUM, LAVYL AURICUM SENSITIVE, HAEVYL 3.I</a:t>
            </a:r>
          </a:p>
        </p:txBody>
      </p:sp>
      <p:pic>
        <p:nvPicPr>
          <p:cNvPr id="35" name="Grafik 1">
            <a:extLst>
              <a:ext uri="{FF2B5EF4-FFF2-40B4-BE49-F238E27FC236}">
                <a16:creationId xmlns:a16="http://schemas.microsoft.com/office/drawing/2014/main" id="{93C63E62-5FB6-4B1E-AAC9-31BCA4FF6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80" y="4086123"/>
            <a:ext cx="798804" cy="1041227"/>
          </a:xfrm>
          <a:prstGeom prst="rect">
            <a:avLst/>
          </a:prstGeom>
        </p:spPr>
      </p:pic>
      <p:sp>
        <p:nvSpPr>
          <p:cNvPr id="36" name="Rectangle 23">
            <a:extLst>
              <a:ext uri="{FF2B5EF4-FFF2-40B4-BE49-F238E27FC236}">
                <a16:creationId xmlns:a16="http://schemas.microsoft.com/office/drawing/2014/main" id="{F77419D4-6DCE-4F34-96DB-C24D796F0A35}"/>
              </a:ext>
            </a:extLst>
          </p:cNvPr>
          <p:cNvSpPr/>
          <p:nvPr/>
        </p:nvSpPr>
        <p:spPr>
          <a:xfrm>
            <a:off x="3350620" y="3760672"/>
            <a:ext cx="2093540" cy="336988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HAEVYL 3.I</a:t>
            </a:r>
          </a:p>
        </p:txBody>
      </p:sp>
      <p:sp>
        <p:nvSpPr>
          <p:cNvPr id="37" name="Footer Text">
            <a:extLst>
              <a:ext uri="{FF2B5EF4-FFF2-40B4-BE49-F238E27FC236}">
                <a16:creationId xmlns:a16="http://schemas.microsoft.com/office/drawing/2014/main" id="{2A960956-E1F4-40B3-BF23-618DB93A3643}"/>
              </a:ext>
            </a:extLst>
          </p:cNvPr>
          <p:cNvSpPr txBox="1"/>
          <p:nvPr/>
        </p:nvSpPr>
        <p:spPr>
          <a:xfrm>
            <a:off x="4146148" y="4095750"/>
            <a:ext cx="128327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Mehrmals täglich unter die Zunge sprühen</a:t>
            </a:r>
          </a:p>
        </p:txBody>
      </p:sp>
      <p:sp>
        <p:nvSpPr>
          <p:cNvPr id="38" name="Flussdiagramm: Verbindungsstelle 11">
            <a:extLst>
              <a:ext uri="{FF2B5EF4-FFF2-40B4-BE49-F238E27FC236}">
                <a16:creationId xmlns:a16="http://schemas.microsoft.com/office/drawing/2014/main" id="{5E3DBBA2-4F97-4F70-A7F4-1F9C7D23F1A2}"/>
              </a:ext>
            </a:extLst>
          </p:cNvPr>
          <p:cNvSpPr/>
          <p:nvPr/>
        </p:nvSpPr>
        <p:spPr>
          <a:xfrm>
            <a:off x="4970817" y="2114437"/>
            <a:ext cx="141385" cy="176951"/>
          </a:xfrm>
          <a:prstGeom prst="flowChartConnector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07536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0" grpId="0" animBg="1"/>
      <p:bldP spid="64" grpId="0"/>
      <p:bldP spid="65" grpId="0"/>
      <p:bldP spid="66" grpId="0"/>
      <p:bldP spid="67" grpId="0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Haevyl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3.I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495697"/>
            <a:ext cx="2743200" cy="13046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Energielosigkeit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Konzentrationsschwäche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Unruhe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Nervosität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7155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BASISVERSORGUNG. Anwendung: mehrmals täglich unter die Zunge sprühen! </a:t>
            </a:r>
          </a:p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kann auch mehrmals täglich gesprüht werden! 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429000" y="1495697"/>
            <a:ext cx="2743200" cy="13046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Vergesslichkeit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Wechseljahresbeschwerden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Ängsten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Depressionen...</a:t>
            </a:r>
          </a:p>
        </p:txBody>
      </p:sp>
      <p:pic>
        <p:nvPicPr>
          <p:cNvPr id="14" name="Grafik 1">
            <a:extLst>
              <a:ext uri="{FF2B5EF4-FFF2-40B4-BE49-F238E27FC236}">
                <a16:creationId xmlns:a16="http://schemas.microsoft.com/office/drawing/2014/main" id="{7CFF7696-2B41-41D6-AF68-918EAA0EB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67" y="1361732"/>
            <a:ext cx="2059005" cy="268387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E07C026-3CC2-4CC8-A3F6-184FD98D4D3A}"/>
              </a:ext>
            </a:extLst>
          </p:cNvPr>
          <p:cNvSpPr/>
          <p:nvPr/>
        </p:nvSpPr>
        <p:spPr>
          <a:xfrm>
            <a:off x="381000" y="2992476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Innere Ruhe und Ausgeglichenheit.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Komm zurück in Dein „Liebevolles Bewusstsein“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Haevyl</a:t>
            </a:r>
            <a:r>
              <a:rPr lang="de-DE" sz="12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3.I unterstützt alle anderen Produkte in ihrer Wirkungsweise.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DE5E8CB-34FB-43EA-B936-072AD26FD21C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50745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Text">
            <a:extLst>
              <a:ext uri="{FF2B5EF4-FFF2-40B4-BE49-F238E27FC236}">
                <a16:creationId xmlns:a16="http://schemas.microsoft.com/office/drawing/2014/main" id="{0FB7E2F5-11BB-4957-BCF2-CD9BEB5B75A7}"/>
              </a:ext>
            </a:extLst>
          </p:cNvPr>
          <p:cNvSpPr txBox="1"/>
          <p:nvPr/>
        </p:nvSpPr>
        <p:spPr>
          <a:xfrm>
            <a:off x="1981200" y="1007725"/>
            <a:ext cx="5181600" cy="30880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 ist eine geschlossene Infoveranstaltung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Interne Information für angemeldete Personen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Es handelt sich um Erfahrungsberichte, wir machen keine Heilaussagen oder Heilversprechen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 Beschwerden oder Krankheit sprechen Sie mit Ihrem Arzt oder Therapeuten</a:t>
            </a:r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73F33FE6-84DB-40FB-976E-9220A0075C3D}"/>
              </a:ext>
            </a:extLst>
          </p:cNvPr>
          <p:cNvSpPr/>
          <p:nvPr/>
        </p:nvSpPr>
        <p:spPr>
          <a:xfrm>
            <a:off x="1136515" y="514349"/>
            <a:ext cx="6858000" cy="4114800"/>
          </a:xfrm>
          <a:prstGeom prst="bracketPair">
            <a:avLst/>
          </a:prstGeom>
          <a:ln>
            <a:solidFill>
              <a:srgbClr val="076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76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0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Sensitive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500668"/>
            <a:ext cx="2743200" cy="23664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Verbesserung des Hautbildes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Faltenminimierung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Hautekzemen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Hautpilzen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Neurodermitis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Muttermalen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Schwangerschaftsstreifen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Sensitive ist ohne Alkohol, sodass die Schleimhaut nicht gereizt wird.</a:t>
            </a:r>
          </a:p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Erfahrungen wurden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beoachtet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429000" y="1500668"/>
            <a:ext cx="2743200" cy="20125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Akne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Altersflecken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Krampfadern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Sonnenbrand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Narben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Dioptrin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9" name="Bild 1" descr="pr-3.jpg">
            <a:extLst>
              <a:ext uri="{FF2B5EF4-FFF2-40B4-BE49-F238E27FC236}">
                <a16:creationId xmlns:a16="http://schemas.microsoft.com/office/drawing/2014/main" id="{F05C3F4D-4B82-42B1-836D-C4B81F275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654" y="1361732"/>
            <a:ext cx="3009716" cy="26838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8489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" descr="pr-1.jpg">
            <a:extLst>
              <a:ext uri="{FF2B5EF4-FFF2-40B4-BE49-F238E27FC236}">
                <a16:creationId xmlns:a16="http://schemas.microsoft.com/office/drawing/2014/main" id="{E81FE6B8-8ACF-4B6D-B3C5-41029448A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8423" y="1361731"/>
            <a:ext cx="3009716" cy="2691187"/>
          </a:xfrm>
          <a:prstGeom prst="rect">
            <a:avLst/>
          </a:prstGeom>
          <a:effectLst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500668"/>
            <a:ext cx="2743200" cy="23664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Sportunfällen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Regeneration allgemein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Muskelkater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Zerrungen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Verspannungen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Migräne / Kopfschmerzen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Menstruationsbeschwerden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Alkohol, die Essenz für jeden Notfall. Positive Erfahrungen wurden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beoachtet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429000" y="1500668"/>
            <a:ext cx="2743200" cy="23664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Nägeln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Gelenkprobleme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Bandscheiben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Kniebeschwerden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Kalkschulter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Magenschmerzen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Gliederschmerzen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0B8FB68-6184-43E0-94EB-8FB9B3C83455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768374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14">
            <a:extLst>
              <a:ext uri="{FF2B5EF4-FFF2-40B4-BE49-F238E27FC236}">
                <a16:creationId xmlns:a16="http://schemas.microsoft.com/office/drawing/2014/main" id="{270FCD8C-9E9B-4D05-BF23-E32FECC11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5973" y="3106865"/>
            <a:ext cx="2589029" cy="169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 12">
            <a:extLst>
              <a:ext uri="{FF2B5EF4-FFF2-40B4-BE49-F238E27FC236}">
                <a16:creationId xmlns:a16="http://schemas.microsoft.com/office/drawing/2014/main" id="{8202DA2A-97F0-482C-BDA6-FEB492D09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3104290"/>
            <a:ext cx="2590801" cy="169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3">
            <a:extLst>
              <a:ext uri="{FF2B5EF4-FFF2-40B4-BE49-F238E27FC236}">
                <a16:creationId xmlns:a16="http://schemas.microsoft.com/office/drawing/2014/main" id="{04E26AB1-BE78-4272-9965-D20A5A4C3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5973" y="1263174"/>
            <a:ext cx="2589029" cy="172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11">
            <a:extLst>
              <a:ext uri="{FF2B5EF4-FFF2-40B4-BE49-F238E27FC236}">
                <a16:creationId xmlns:a16="http://schemas.microsoft.com/office/drawing/2014/main" id="{3C333CE2-30BA-402F-93A2-FD3585A1AE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49" y="1263174"/>
            <a:ext cx="2574853" cy="1717468"/>
          </a:xfrm>
          <a:prstGeom prst="rect">
            <a:avLst/>
          </a:prstGeom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" descr="pr-3.jpg">
            <a:extLst>
              <a:ext uri="{FF2B5EF4-FFF2-40B4-BE49-F238E27FC236}">
                <a16:creationId xmlns:a16="http://schemas.microsoft.com/office/drawing/2014/main" id="{0FA9CCAD-1BA8-484B-8D43-B9249C7E1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9717" y="3104289"/>
            <a:ext cx="1904034" cy="1697898"/>
          </a:xfrm>
          <a:prstGeom prst="rect">
            <a:avLst/>
          </a:prstGeom>
          <a:effectLst/>
        </p:spPr>
      </p:pic>
      <p:pic>
        <p:nvPicPr>
          <p:cNvPr id="14" name="Bild 1" descr="pr-1.jpg">
            <a:extLst>
              <a:ext uri="{FF2B5EF4-FFF2-40B4-BE49-F238E27FC236}">
                <a16:creationId xmlns:a16="http://schemas.microsoft.com/office/drawing/2014/main" id="{FEB48EED-B7D9-4336-AFB8-22083C11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4890" y="1274160"/>
            <a:ext cx="1898861" cy="1697898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C16863-A59F-472E-86BF-795555D002B4}"/>
              </a:ext>
            </a:extLst>
          </p:cNvPr>
          <p:cNvSpPr/>
          <p:nvPr/>
        </p:nvSpPr>
        <p:spPr>
          <a:xfrm>
            <a:off x="395177" y="2495549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Schnitt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Gesicht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7A6065-B0B8-49E2-AF46-21EE43304C8D}"/>
              </a:ext>
            </a:extLst>
          </p:cNvPr>
          <p:cNvSpPr/>
          <p:nvPr/>
        </p:nvSpPr>
        <p:spPr>
          <a:xfrm>
            <a:off x="3124201" y="249970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 min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 30 min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 4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DFA999CB-BEF8-4964-8A2D-A7EE85B803D8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Wundheilung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677A6CC-5933-4CF3-8633-72980A5812E8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BASISVERSORGUNG: LAVYL AURICUM + LAVYL AURICUM SENSITIVE</a:t>
            </a:r>
          </a:p>
        </p:txBody>
      </p:sp>
    </p:spTree>
    <p:extLst>
      <p:ext uri="{BB962C8B-B14F-4D97-AF65-F5344CB8AC3E}">
        <p14:creationId xmlns:p14="http://schemas.microsoft.com/office/powerpoint/2010/main" val="20643302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4">
            <a:extLst>
              <a:ext uri="{FF2B5EF4-FFF2-40B4-BE49-F238E27FC236}">
                <a16:creationId xmlns:a16="http://schemas.microsoft.com/office/drawing/2014/main" id="{602D0CDF-8E2E-42FF-A33E-8B033CB88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289" y="1248906"/>
            <a:ext cx="2418669" cy="3545308"/>
          </a:xfrm>
          <a:prstGeom prst="rect">
            <a:avLst/>
          </a:prstGeom>
        </p:spPr>
      </p:pic>
      <p:pic>
        <p:nvPicPr>
          <p:cNvPr id="16" name="Grafik 4">
            <a:extLst>
              <a:ext uri="{FF2B5EF4-FFF2-40B4-BE49-F238E27FC236}">
                <a16:creationId xmlns:a16="http://schemas.microsoft.com/office/drawing/2014/main" id="{EB341B76-3AD5-4A70-83D6-930D3421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48907"/>
            <a:ext cx="2591348" cy="35453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C58DF1-AFF6-4194-B8BE-246C6B3333E7}"/>
              </a:ext>
            </a:extLst>
          </p:cNvPr>
          <p:cNvSpPr/>
          <p:nvPr/>
        </p:nvSpPr>
        <p:spPr>
          <a:xfrm>
            <a:off x="6832236" y="3104289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Kokosnuss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großer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Bluterguss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Rücken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in dem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kiwigroße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Kaverne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gebildet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hatte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Dieser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sollte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nächsten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Morgen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heraus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operiert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warden.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Sprühen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ganze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Nacht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hatte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das ‘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Hühnerei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aufgelöst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Bluterguss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14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3" name="Bild 1" descr="pr-1.jpg">
            <a:extLst>
              <a:ext uri="{FF2B5EF4-FFF2-40B4-BE49-F238E27FC236}">
                <a16:creationId xmlns:a16="http://schemas.microsoft.com/office/drawing/2014/main" id="{53474999-2C4A-461C-86E6-73362E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4890" y="1274160"/>
            <a:ext cx="1898861" cy="1697898"/>
          </a:xfrm>
          <a:prstGeom prst="rect">
            <a:avLst/>
          </a:prstGeom>
          <a:effectLst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F5F71746-EF85-4AF1-ACEE-F0C65B723BD9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Bluterguss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Zusammenprall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900 kg Bullen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AD54533-5787-4586-82B4-AAECD56CC424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endParaRPr lang="de-D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247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2743200" cy="13046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Zahnstein, Zahnbelag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Zahnfleisch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Zahnschmerzen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Entzündungen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Unterstützt die Basisversorgung durch Stärkung des Immunsystems. 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429000" y="1361732"/>
            <a:ext cx="2743200" cy="9507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Mundgeruch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Blutungen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Wundheilung... </a:t>
            </a: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15070FB8-1FE8-4F14-899C-44BA25500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1357815"/>
            <a:ext cx="1547429" cy="1506894"/>
          </a:xfrm>
          <a:prstGeom prst="rect">
            <a:avLst/>
          </a:prstGeom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3BBCBA87-09B7-4333-8CBF-022564240B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2904656"/>
            <a:ext cx="1544370" cy="114095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247E2B9-80DC-46AA-95B7-952DA7E3D09E}"/>
              </a:ext>
            </a:extLst>
          </p:cNvPr>
          <p:cNvSpPr/>
          <p:nvPr/>
        </p:nvSpPr>
        <p:spPr>
          <a:xfrm>
            <a:off x="381000" y="2879054"/>
            <a:ext cx="556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Anwendung: ca. 2 – 3 mal täglich nach Anleitung! Im akuten Fall kann die Anwendung auch 4 – 5 mal täglich erfolgen! 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Mund ist das Tor zum Körper (optimale Mundpflege)</a:t>
            </a:r>
          </a:p>
          <a:p>
            <a:r>
              <a:rPr lang="de-DE" sz="12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Stärkung und Aktivierung die Mundflora (Immunsystem).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A8F3CB3E-BE86-48B4-8888-18FFE62D5E0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2666299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" descr="pr-3.jpg">
            <a:extLst>
              <a:ext uri="{FF2B5EF4-FFF2-40B4-BE49-F238E27FC236}">
                <a16:creationId xmlns:a16="http://schemas.microsoft.com/office/drawing/2014/main" id="{1801171B-694C-4082-AA5E-7DA9619FE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329" y="1274161"/>
            <a:ext cx="1904034" cy="1697898"/>
          </a:xfrm>
          <a:prstGeom prst="rect">
            <a:avLst/>
          </a:prstGeom>
          <a:effectLst/>
        </p:spPr>
      </p:pic>
      <p:pic>
        <p:nvPicPr>
          <p:cNvPr id="18" name="Grafik 9">
            <a:extLst>
              <a:ext uri="{FF2B5EF4-FFF2-40B4-BE49-F238E27FC236}">
                <a16:creationId xmlns:a16="http://schemas.microsoft.com/office/drawing/2014/main" id="{60D0E455-C65D-417C-8B31-A02115FEB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235" y="3104288"/>
            <a:ext cx="1898861" cy="1697899"/>
          </a:xfrm>
          <a:prstGeom prst="rect">
            <a:avLst/>
          </a:prstGeom>
        </p:spPr>
      </p:pic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E8D713BA-5178-461B-9C80-B412742641D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289" y="1244032"/>
            <a:ext cx="2418669" cy="354337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6" name="pasted-image.pdf">
            <a:extLst>
              <a:ext uri="{FF2B5EF4-FFF2-40B4-BE49-F238E27FC236}">
                <a16:creationId xmlns:a16="http://schemas.microsoft.com/office/drawing/2014/main" id="{A3481C63-EABD-460C-9339-33E11B79F52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45965"/>
            <a:ext cx="2564618" cy="354337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Tag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2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5C647EE-2D12-4B83-9AE3-3ED6089A284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Mauke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B317902-EABC-47DD-948C-4ED40F15A135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BASISVERSORGUNG MIT LAVYL AURICUM + LAVYL 32</a:t>
            </a:r>
          </a:p>
        </p:txBody>
      </p:sp>
    </p:spTree>
    <p:extLst>
      <p:ext uri="{BB962C8B-B14F-4D97-AF65-F5344CB8AC3E}">
        <p14:creationId xmlns:p14="http://schemas.microsoft.com/office/powerpoint/2010/main" val="8353030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1">
            <a:extLst>
              <a:ext uri="{FF2B5EF4-FFF2-40B4-BE49-F238E27FC236}">
                <a16:creationId xmlns:a16="http://schemas.microsoft.com/office/drawing/2014/main" id="{D1496B6E-F37C-4A93-A555-1D9FAC559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288" y="2726697"/>
            <a:ext cx="2418670" cy="2073213"/>
          </a:xfrm>
          <a:prstGeom prst="rect">
            <a:avLst/>
          </a:prstGeom>
        </p:spPr>
      </p:pic>
      <p:pic>
        <p:nvPicPr>
          <p:cNvPr id="18" name="Grafik 9">
            <a:extLst>
              <a:ext uri="{FF2B5EF4-FFF2-40B4-BE49-F238E27FC236}">
                <a16:creationId xmlns:a16="http://schemas.microsoft.com/office/drawing/2014/main" id="{60D0E455-C65D-417C-8B31-A02115FEB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4101" y="1274161"/>
            <a:ext cx="1898861" cy="16978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ACAF5E-B0D4-41FF-A3AF-AB89FDB43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038" y="2714191"/>
            <a:ext cx="2563630" cy="20732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Entzündung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11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121E2961-D674-4D29-BF23-AF682A5D1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/>
          <a:stretch/>
        </p:blipFill>
        <p:spPr>
          <a:xfrm>
            <a:off x="371038" y="1244032"/>
            <a:ext cx="2600763" cy="13975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Grafik 3">
            <a:extLst>
              <a:ext uri="{FF2B5EF4-FFF2-40B4-BE49-F238E27FC236}">
                <a16:creationId xmlns:a16="http://schemas.microsoft.com/office/drawing/2014/main" id="{4A5CAC39-14C7-4C46-A580-D687177ADB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/>
          <a:stretch/>
        </p:blipFill>
        <p:spPr>
          <a:xfrm>
            <a:off x="3131288" y="1244031"/>
            <a:ext cx="2451089" cy="139751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2CB7C3-F35F-4A58-B893-350CFEBEFBBC}"/>
              </a:ext>
            </a:extLst>
          </p:cNvPr>
          <p:cNvSpPr/>
          <p:nvPr/>
        </p:nvSpPr>
        <p:spPr>
          <a:xfrm>
            <a:off x="6832236" y="3159852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Jahre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Entzündung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Belag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Zahnspange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Ergebnis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015E860-B823-4CF7-8C6A-00868712A190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ENTZÜNDUNG UND ZAHNBELAG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75B30A4-4875-4BB7-9A79-C3B38C34DFDC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IMMUN: LAVYL 32</a:t>
            </a:r>
          </a:p>
        </p:txBody>
      </p:sp>
    </p:spTree>
    <p:extLst>
      <p:ext uri="{BB962C8B-B14F-4D97-AF65-F5344CB8AC3E}">
        <p14:creationId xmlns:p14="http://schemas.microsoft.com/office/powerpoint/2010/main" val="33179267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">
            <a:extLst>
              <a:ext uri="{FF2B5EF4-FFF2-40B4-BE49-F238E27FC236}">
                <a16:creationId xmlns:a16="http://schemas.microsoft.com/office/drawing/2014/main" id="{8DF6BCCF-AFFB-4EE7-B7A0-C3A097D80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1"/>
            <a:ext cx="1662763" cy="5143498"/>
          </a:xfrm>
          <a:prstGeom prst="rect">
            <a:avLst/>
          </a:prstGeom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74B0A13F-1F2A-40DF-85F8-F0B6C66AA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32331" cy="5143500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000A6391-4CA0-4CB5-9348-5169C66A7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1" y="118871"/>
            <a:ext cx="7734300" cy="490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33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Bodyperfekt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480" y="1811983"/>
            <a:ext cx="2743200" cy="20125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Hautprobleme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trockener Haut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Akne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Narben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Schmerzen,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Rheuma – Arthrose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Bodylotion, Duschgel und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Shampoo.Die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Produkte wirken über die Haut und unterstützen die Sprays</a:t>
            </a:r>
          </a:p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352800" y="1811983"/>
            <a:ext cx="2743200" cy="16585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Haarausfall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dünnem Haar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Haarvolumen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Haare nachwachsen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Entgiften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D40ECAC3-8C21-4702-A198-C399F227E62D}"/>
              </a:ext>
            </a:extLst>
          </p:cNvPr>
          <p:cNvSpPr/>
          <p:nvPr/>
        </p:nvSpPr>
        <p:spPr>
          <a:xfrm>
            <a:off x="368808" y="1473428"/>
            <a:ext cx="2671008" cy="338554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BODY LOTION</a:t>
            </a:r>
          </a:p>
        </p:txBody>
      </p:sp>
      <p:sp>
        <p:nvSpPr>
          <p:cNvPr id="14" name="Footer Text">
            <a:extLst>
              <a:ext uri="{FF2B5EF4-FFF2-40B4-BE49-F238E27FC236}">
                <a16:creationId xmlns:a16="http://schemas.microsoft.com/office/drawing/2014/main" id="{E2DE41AE-744A-4DAE-B17C-B6CE6866E14F}"/>
              </a:ext>
            </a:extLst>
          </p:cNvPr>
          <p:cNvSpPr txBox="1"/>
          <p:nvPr/>
        </p:nvSpPr>
        <p:spPr>
          <a:xfrm>
            <a:off x="6477000" y="1811982"/>
            <a:ext cx="2743200" cy="20125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Reinigung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Pflege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Weiche Haut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Entgiftung der </a:t>
            </a: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      Haut</a:t>
            </a: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6AF785E0-6BB0-48EE-AE0A-85C086CF9DB2}"/>
              </a:ext>
            </a:extLst>
          </p:cNvPr>
          <p:cNvSpPr/>
          <p:nvPr/>
        </p:nvSpPr>
        <p:spPr>
          <a:xfrm>
            <a:off x="3352800" y="1473428"/>
            <a:ext cx="2671008" cy="338554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SHAMPOO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DB068C6D-4C59-4BFD-ABE4-113A64E182C2}"/>
              </a:ext>
            </a:extLst>
          </p:cNvPr>
          <p:cNvSpPr/>
          <p:nvPr/>
        </p:nvSpPr>
        <p:spPr>
          <a:xfrm>
            <a:off x="6477000" y="1473428"/>
            <a:ext cx="2671008" cy="338554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DUSCHGEL</a:t>
            </a:r>
          </a:p>
        </p:txBody>
      </p:sp>
      <p:pic>
        <p:nvPicPr>
          <p:cNvPr id="18" name="Grafik 1">
            <a:extLst>
              <a:ext uri="{FF2B5EF4-FFF2-40B4-BE49-F238E27FC236}">
                <a16:creationId xmlns:a16="http://schemas.microsoft.com/office/drawing/2014/main" id="{AEF805BA-00BE-4542-9F30-C54EEA55D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34" y="1582934"/>
            <a:ext cx="517458" cy="976198"/>
          </a:xfrm>
          <a:prstGeom prst="rect">
            <a:avLst/>
          </a:prstGeom>
        </p:spPr>
      </p:pic>
      <p:pic>
        <p:nvPicPr>
          <p:cNvPr id="22" name="Grafik 6">
            <a:extLst>
              <a:ext uri="{FF2B5EF4-FFF2-40B4-BE49-F238E27FC236}">
                <a16:creationId xmlns:a16="http://schemas.microsoft.com/office/drawing/2014/main" id="{462139C7-7F58-40DA-A280-99353F0B4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81" y="2688601"/>
            <a:ext cx="511368" cy="971961"/>
          </a:xfrm>
          <a:prstGeom prst="rect">
            <a:avLst/>
          </a:prstGeom>
        </p:spPr>
      </p:pic>
      <p:pic>
        <p:nvPicPr>
          <p:cNvPr id="23" name="Grafik 10">
            <a:extLst>
              <a:ext uri="{FF2B5EF4-FFF2-40B4-BE49-F238E27FC236}">
                <a16:creationId xmlns:a16="http://schemas.microsoft.com/office/drawing/2014/main" id="{5A49D69A-2417-45F6-AE84-5DC4BA201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38" y="1581150"/>
            <a:ext cx="533444" cy="977982"/>
          </a:xfrm>
          <a:prstGeom prst="rect">
            <a:avLst/>
          </a:prstGeom>
        </p:spPr>
      </p:pic>
      <p:pic>
        <p:nvPicPr>
          <p:cNvPr id="24" name="Grafik 11">
            <a:extLst>
              <a:ext uri="{FF2B5EF4-FFF2-40B4-BE49-F238E27FC236}">
                <a16:creationId xmlns:a16="http://schemas.microsoft.com/office/drawing/2014/main" id="{31351D04-93BC-4444-811F-532A6795E0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43" y="2739941"/>
            <a:ext cx="509365" cy="978128"/>
          </a:xfrm>
          <a:prstGeom prst="rect">
            <a:avLst/>
          </a:prstGeom>
        </p:spPr>
      </p:pic>
      <p:pic>
        <p:nvPicPr>
          <p:cNvPr id="25" name="Grafik 13">
            <a:extLst>
              <a:ext uri="{FF2B5EF4-FFF2-40B4-BE49-F238E27FC236}">
                <a16:creationId xmlns:a16="http://schemas.microsoft.com/office/drawing/2014/main" id="{9B5B8957-6833-4DFE-A68C-90E0D9660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38" y="1581150"/>
            <a:ext cx="518853" cy="977982"/>
          </a:xfrm>
          <a:prstGeom prst="rect">
            <a:avLst/>
          </a:prstGeom>
        </p:spPr>
      </p:pic>
      <p:pic>
        <p:nvPicPr>
          <p:cNvPr id="26" name="Grafik 14">
            <a:extLst>
              <a:ext uri="{FF2B5EF4-FFF2-40B4-BE49-F238E27FC236}">
                <a16:creationId xmlns:a16="http://schemas.microsoft.com/office/drawing/2014/main" id="{9A42AE1C-079C-418F-8670-E0D3B67CC4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08" y="2674047"/>
            <a:ext cx="504111" cy="982465"/>
          </a:xfrm>
          <a:prstGeom prst="rect">
            <a:avLst/>
          </a:prstGeom>
        </p:spPr>
      </p:pic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18C5FC05-FEBA-4C20-BD36-1D4977DB96BC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73388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aare-nachher.jpg">
            <a:extLst>
              <a:ext uri="{FF2B5EF4-FFF2-40B4-BE49-F238E27FC236}">
                <a16:creationId xmlns:a16="http://schemas.microsoft.com/office/drawing/2014/main" id="{312D865D-7CE9-409B-8570-39659910B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1288548"/>
            <a:ext cx="2590800" cy="3513244"/>
          </a:xfrm>
          <a:prstGeom prst="rect">
            <a:avLst/>
          </a:prstGeom>
          <a:noFill/>
          <a:ln w="50800" cap="sq">
            <a:solidFill>
              <a:srgbClr val="F2F2F2"/>
            </a:solidFill>
            <a:round/>
            <a:headEnd/>
            <a:tailEnd/>
          </a:ln>
          <a:effectLst/>
        </p:spPr>
      </p:pic>
      <p:pic>
        <p:nvPicPr>
          <p:cNvPr id="16" name="haarevorher.jpg">
            <a:extLst>
              <a:ext uri="{FF2B5EF4-FFF2-40B4-BE49-F238E27FC236}">
                <a16:creationId xmlns:a16="http://schemas.microsoft.com/office/drawing/2014/main" id="{89576E08-B7A6-4D6E-A1FE-EBC05A1CE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259096"/>
            <a:ext cx="2564619" cy="3513244"/>
          </a:xfrm>
          <a:prstGeom prst="rect">
            <a:avLst/>
          </a:prstGeom>
          <a:noFill/>
          <a:ln w="50800" cap="sq">
            <a:solidFill>
              <a:srgbClr val="F2F2F2"/>
            </a:solidFill>
            <a:round/>
            <a:headEnd/>
            <a:tailEnd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0" y="4326380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Haarausfall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3131289" y="4328853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 10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Wochen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C5380-4F5B-455B-986A-6E99CC5270E5}"/>
              </a:ext>
            </a:extLst>
          </p:cNvPr>
          <p:cNvSpPr/>
          <p:nvPr/>
        </p:nvSpPr>
        <p:spPr>
          <a:xfrm>
            <a:off x="6832236" y="3104289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gewachsen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Wochen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Nutzung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8">
            <a:extLst>
              <a:ext uri="{FF2B5EF4-FFF2-40B4-BE49-F238E27FC236}">
                <a16:creationId xmlns:a16="http://schemas.microsoft.com/office/drawing/2014/main" id="{C2D7259B-B2CB-40AC-AD32-2F0741288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63" y="1555254"/>
            <a:ext cx="764621" cy="1401808"/>
          </a:xfrm>
          <a:prstGeom prst="rect">
            <a:avLst/>
          </a:prstGeom>
        </p:spPr>
      </p:pic>
      <p:pic>
        <p:nvPicPr>
          <p:cNvPr id="22" name="Grafik 9">
            <a:extLst>
              <a:ext uri="{FF2B5EF4-FFF2-40B4-BE49-F238E27FC236}">
                <a16:creationId xmlns:a16="http://schemas.microsoft.com/office/drawing/2014/main" id="{41BBBB91-1D9F-4FEE-97DB-A4B9FA79D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74" y="1563185"/>
            <a:ext cx="730108" cy="140201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564E0A2C-5226-4A90-B70D-0901763C6373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Körperpflege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A8F00B2-9696-48FE-8845-0FBB742A64B6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 SOLVYL &amp; LAVYL</a:t>
            </a:r>
          </a:p>
        </p:txBody>
      </p:sp>
    </p:spTree>
    <p:extLst>
      <p:ext uri="{BB962C8B-B14F-4D97-AF65-F5344CB8AC3E}">
        <p14:creationId xmlns:p14="http://schemas.microsoft.com/office/powerpoint/2010/main" val="349651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8C9058-29B7-47E1-B709-351F7388C17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59C739-8871-497F-9250-665DEFA8BCBC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REGENERATIONSKOSMETIK FÜR MENSCH &amp; TIER – MIT UNGLAUBLICHEN NEBENEFFEKTEN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Worum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Placeholder 16" descr="A person standing on a sandy beach&#10;&#10;Description automatically generated">
            <a:extLst>
              <a:ext uri="{FF2B5EF4-FFF2-40B4-BE49-F238E27FC236}">
                <a16:creationId xmlns:a16="http://schemas.microsoft.com/office/drawing/2014/main" id="{56A1F026-5FDE-4B8F-9AF2-AA0108D06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" r="1836"/>
          <a:stretch/>
        </p:blipFill>
        <p:spPr>
          <a:xfrm>
            <a:off x="3899836" y="1504950"/>
            <a:ext cx="3747436" cy="2283423"/>
          </a:xfrm>
          <a:custGeom>
            <a:avLst/>
            <a:gdLst>
              <a:gd name="connsiteX0" fmla="*/ 0 w 2590800"/>
              <a:gd name="connsiteY0" fmla="*/ 0 h 5143500"/>
              <a:gd name="connsiteX1" fmla="*/ 2590800 w 2590800"/>
              <a:gd name="connsiteY1" fmla="*/ 0 h 5143500"/>
              <a:gd name="connsiteX2" fmla="*/ 2590800 w 2590800"/>
              <a:gd name="connsiteY2" fmla="*/ 5143500 h 5143500"/>
              <a:gd name="connsiteX3" fmla="*/ 0 w 25908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5143500">
                <a:moveTo>
                  <a:pt x="0" y="0"/>
                </a:moveTo>
                <a:lnTo>
                  <a:pt x="2590800" y="0"/>
                </a:lnTo>
                <a:lnTo>
                  <a:pt x="25908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470836" y="1424704"/>
            <a:ext cx="3429000" cy="22837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Jüngeres Aussehen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Mehr Vitalität und Kraft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Mehr Lebensfreude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Geistige Klarheit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Schnellere Regeneration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Finanzielle ‚Gesundheit‘</a:t>
            </a:r>
          </a:p>
        </p:txBody>
      </p:sp>
    </p:spTree>
    <p:extLst>
      <p:ext uri="{BB962C8B-B14F-4D97-AF65-F5344CB8AC3E}">
        <p14:creationId xmlns:p14="http://schemas.microsoft.com/office/powerpoint/2010/main" val="3960763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580C8CCC-3C81-40FB-AF1D-29B1AAB63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289" y="1267957"/>
            <a:ext cx="2418670" cy="3514872"/>
          </a:xfrm>
          <a:prstGeom prst="rect">
            <a:avLst/>
          </a:prstGeom>
        </p:spPr>
      </p:pic>
      <p:pic>
        <p:nvPicPr>
          <p:cNvPr id="16" name="Grafik 3">
            <a:extLst>
              <a:ext uri="{FF2B5EF4-FFF2-40B4-BE49-F238E27FC236}">
                <a16:creationId xmlns:a16="http://schemas.microsoft.com/office/drawing/2014/main" id="{A283AEB2-85E2-432B-92E8-06636A60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" y="1254223"/>
            <a:ext cx="2537639" cy="3528606"/>
          </a:xfrm>
          <a:prstGeom prst="rect">
            <a:avLst/>
          </a:prstGeom>
        </p:spPr>
      </p:pic>
      <p:pic>
        <p:nvPicPr>
          <p:cNvPr id="5" name="Picture 4" descr="A picture containing toiletry, indoor, sitting, wall&#10;&#10;Description automatically generated">
            <a:extLst>
              <a:ext uri="{FF2B5EF4-FFF2-40B4-BE49-F238E27FC236}">
                <a16:creationId xmlns:a16="http://schemas.microsoft.com/office/drawing/2014/main" id="{5DF1512B-2D60-4CCF-A237-6D5300BD2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235" y="3100748"/>
            <a:ext cx="1904034" cy="1697898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9" name="Bild 1" descr="pr-1.jpg">
            <a:extLst>
              <a:ext uri="{FF2B5EF4-FFF2-40B4-BE49-F238E27FC236}">
                <a16:creationId xmlns:a16="http://schemas.microsoft.com/office/drawing/2014/main" id="{C7326498-4762-4F45-A6EB-3192ED130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4890" y="1274160"/>
            <a:ext cx="1898861" cy="1697898"/>
          </a:xfrm>
          <a:prstGeom prst="rect">
            <a:avLst/>
          </a:prstGeom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837B16E-B03D-4FD6-BC3F-9118C3F9A99F}"/>
              </a:ext>
            </a:extLst>
          </p:cNvPr>
          <p:cNvSpPr/>
          <p:nvPr/>
        </p:nvSpPr>
        <p:spPr>
          <a:xfrm>
            <a:off x="380999" y="1573429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VORHER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ED1C0F-DAC5-4BBD-8449-B261F15BA020}"/>
              </a:ext>
            </a:extLst>
          </p:cNvPr>
          <p:cNvSpPr/>
          <p:nvPr/>
        </p:nvSpPr>
        <p:spPr>
          <a:xfrm>
            <a:off x="3131289" y="1573429"/>
            <a:ext cx="1509823" cy="33698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NACHHER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BC047DA-3BDB-4147-AA94-169644AA5F45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Rosazea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mehrere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Monate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gesprüht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8311645-43A2-48BD-9426-556624EF9C3B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</a:p>
        </p:txBody>
      </p:sp>
    </p:spTree>
    <p:extLst>
      <p:ext uri="{BB962C8B-B14F-4D97-AF65-F5344CB8AC3E}">
        <p14:creationId xmlns:p14="http://schemas.microsoft.com/office/powerpoint/2010/main" val="59867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Stammzellenöl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424468"/>
            <a:ext cx="4038600" cy="20125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Ausgleich von Stammzellen in der Epidermis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beschädigten Zellschichten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Aktivierung der Selbstregeneration der Haut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Verjüngung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Umkehrung des Alterungsprozess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Anwendung: mehrmals täglich auf betroffene Stellen auftragen. 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4661916" y="1424468"/>
            <a:ext cx="3276600" cy="23664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Falten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Flecken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Leberflecken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Narben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Muttermalen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3B948DD9-C1EE-4BB4-A697-FAC8A169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361733"/>
            <a:ext cx="1163370" cy="184436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12E1D20-F52C-4A54-BA99-B313FB22CFE3}"/>
              </a:ext>
            </a:extLst>
          </p:cNvPr>
          <p:cNvSpPr/>
          <p:nvPr/>
        </p:nvSpPr>
        <p:spPr>
          <a:xfrm>
            <a:off x="299262" y="3333750"/>
            <a:ext cx="6330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kombinierte Einsatz von pflanzlichen Stammzellen, eine eigene Extraktionstechnologie und neuartige Effekte zeigen extreme Effizienz der Regenerationsfähigkeit der Haut.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6DAF836-A0B9-4937-BFF2-5D99C8EC6B6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382806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78D5BA-C239-40C7-A089-59E70DF05A1D}"/>
              </a:ext>
            </a:extLst>
          </p:cNvPr>
          <p:cNvSpPr/>
          <p:nvPr/>
        </p:nvSpPr>
        <p:spPr>
          <a:xfrm>
            <a:off x="381001" y="4426828"/>
            <a:ext cx="1886798" cy="340197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Krankenhaus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5DA6D3-17E1-4037-ADBD-A98C04E83E3F}"/>
              </a:ext>
            </a:extLst>
          </p:cNvPr>
          <p:cNvSpPr/>
          <p:nvPr/>
        </p:nvSpPr>
        <p:spPr>
          <a:xfrm>
            <a:off x="4160835" y="4426828"/>
            <a:ext cx="1600201" cy="340197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 2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Monaten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>
            <a:off x="6097460" y="1627914"/>
            <a:ext cx="354627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C5380-4F5B-455B-986A-6E99CC5270E5}"/>
              </a:ext>
            </a:extLst>
          </p:cNvPr>
          <p:cNvSpPr/>
          <p:nvPr/>
        </p:nvSpPr>
        <p:spPr>
          <a:xfrm>
            <a:off x="6832236" y="3104289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Unfallnarben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Jahr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OP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ohne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sichtbar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Monaten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Auricum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Sensitive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sprühen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Exyol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Stammzellöl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sichtbares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Ergebnis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">
            <a:extLst>
              <a:ext uri="{FF2B5EF4-FFF2-40B4-BE49-F238E27FC236}">
                <a16:creationId xmlns:a16="http://schemas.microsoft.com/office/drawing/2014/main" id="{A15DA7FD-FFDB-4113-B51E-7A229BC0A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36" y="1471974"/>
            <a:ext cx="890606" cy="1411936"/>
          </a:xfrm>
          <a:prstGeom prst="rect">
            <a:avLst/>
          </a:prstGeom>
        </p:spPr>
      </p:pic>
      <p:pic>
        <p:nvPicPr>
          <p:cNvPr id="11" name="Picture 4" descr="C:\Users\Kropp\Pictures\Frauke1.jpg">
            <a:extLst>
              <a:ext uri="{FF2B5EF4-FFF2-40B4-BE49-F238E27FC236}">
                <a16:creationId xmlns:a16="http://schemas.microsoft.com/office/drawing/2014/main" id="{9924D5EA-B03D-407C-8AD4-3C9128788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0835" y="1279020"/>
            <a:ext cx="1600201" cy="2942226"/>
          </a:xfrm>
          <a:prstGeom prst="rect">
            <a:avLst/>
          </a:prstGeom>
          <a:noFill/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CBC2B39F-72DC-4DCB-AE14-D9500334867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391" y="1257972"/>
            <a:ext cx="188840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9">
            <a:extLst>
              <a:ext uri="{FF2B5EF4-FFF2-40B4-BE49-F238E27FC236}">
                <a16:creationId xmlns:a16="http://schemas.microsoft.com/office/drawing/2014/main" id="{9E2D6AF9-A2EF-4704-B8BC-71BC1C70A2A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9616" y="1268496"/>
            <a:ext cx="1675004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D5501B-D63D-4ACC-8E64-5339D5C50144}"/>
              </a:ext>
            </a:extLst>
          </p:cNvPr>
          <p:cNvSpPr/>
          <p:nvPr/>
        </p:nvSpPr>
        <p:spPr>
          <a:xfrm>
            <a:off x="2382062" y="4426828"/>
            <a:ext cx="1672558" cy="341069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 1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Jahr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ohne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LL</a:t>
            </a:r>
          </a:p>
        </p:txBody>
      </p:sp>
      <p:pic>
        <p:nvPicPr>
          <p:cNvPr id="20" name="Grafik 10">
            <a:extLst>
              <a:ext uri="{FF2B5EF4-FFF2-40B4-BE49-F238E27FC236}">
                <a16:creationId xmlns:a16="http://schemas.microsoft.com/office/drawing/2014/main" id="{D4D282A0-6570-42F9-8E26-546A2262AA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4281" y="1483404"/>
            <a:ext cx="851989" cy="1411936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092252C-EBB0-440E-B164-DE178FA0FEEC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Narben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Hautpflege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0CA95C2-09E1-468C-9E2D-7E5361128F80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EXYOL STAMMZELLÖL + LAVYL AURICUM SENSITIVE</a:t>
            </a:r>
          </a:p>
        </p:txBody>
      </p:sp>
    </p:spTree>
    <p:extLst>
      <p:ext uri="{BB962C8B-B14F-4D97-AF65-F5344CB8AC3E}">
        <p14:creationId xmlns:p14="http://schemas.microsoft.com/office/powerpoint/2010/main" val="317831717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Faceperfekt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EXYOL GESICHTSPFLEGEPRODUKTE FÜR DIE TÄGLICHE PFLEGE</a:t>
            </a:r>
          </a:p>
        </p:txBody>
      </p:sp>
      <p:sp>
        <p:nvSpPr>
          <p:cNvPr id="12" name="Footer Text">
            <a:extLst>
              <a:ext uri="{FF2B5EF4-FFF2-40B4-BE49-F238E27FC236}">
                <a16:creationId xmlns:a16="http://schemas.microsoft.com/office/drawing/2014/main" id="{A625488A-DCE7-40A4-90D7-8BBE0BE98682}"/>
              </a:ext>
            </a:extLst>
          </p:cNvPr>
          <p:cNvSpPr txBox="1"/>
          <p:nvPr/>
        </p:nvSpPr>
        <p:spPr>
          <a:xfrm>
            <a:off x="182378" y="1335174"/>
            <a:ext cx="17357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Ananga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Text">
            <a:extLst>
              <a:ext uri="{FF2B5EF4-FFF2-40B4-BE49-F238E27FC236}">
                <a16:creationId xmlns:a16="http://schemas.microsoft.com/office/drawing/2014/main" id="{819FDA02-38C0-4AA5-A70F-116EEA1134E6}"/>
              </a:ext>
            </a:extLst>
          </p:cNvPr>
          <p:cNvSpPr txBox="1"/>
          <p:nvPr/>
        </p:nvSpPr>
        <p:spPr>
          <a:xfrm>
            <a:off x="2279247" y="1340966"/>
            <a:ext cx="14569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Amrita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Text">
            <a:extLst>
              <a:ext uri="{FF2B5EF4-FFF2-40B4-BE49-F238E27FC236}">
                <a16:creationId xmlns:a16="http://schemas.microsoft.com/office/drawing/2014/main" id="{5EC924F6-C5E1-4601-87D8-F3638B570D1A}"/>
              </a:ext>
            </a:extLst>
          </p:cNvPr>
          <p:cNvSpPr txBox="1"/>
          <p:nvPr/>
        </p:nvSpPr>
        <p:spPr>
          <a:xfrm>
            <a:off x="6226400" y="1335174"/>
            <a:ext cx="14569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">
            <a:extLst>
              <a:ext uri="{FF2B5EF4-FFF2-40B4-BE49-F238E27FC236}">
                <a16:creationId xmlns:a16="http://schemas.microsoft.com/office/drawing/2014/main" id="{784D8D31-85BE-4F45-8143-7EB644CEE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15" y="1345299"/>
            <a:ext cx="798332" cy="1343776"/>
          </a:xfrm>
          <a:prstGeom prst="rect">
            <a:avLst/>
          </a:prstGeom>
        </p:spPr>
      </p:pic>
      <p:pic>
        <p:nvPicPr>
          <p:cNvPr id="17" name="Grafik 6">
            <a:extLst>
              <a:ext uri="{FF2B5EF4-FFF2-40B4-BE49-F238E27FC236}">
                <a16:creationId xmlns:a16="http://schemas.microsoft.com/office/drawing/2014/main" id="{9239846B-CB08-4D5D-82BE-EA035B429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8282" y="1353262"/>
            <a:ext cx="824719" cy="1341411"/>
          </a:xfrm>
          <a:prstGeom prst="rect">
            <a:avLst/>
          </a:prstGeom>
        </p:spPr>
      </p:pic>
      <p:pic>
        <p:nvPicPr>
          <p:cNvPr id="18" name="Grafik 11">
            <a:extLst>
              <a:ext uri="{FF2B5EF4-FFF2-40B4-BE49-F238E27FC236}">
                <a16:creationId xmlns:a16="http://schemas.microsoft.com/office/drawing/2014/main" id="{4CC78C44-5DE4-4059-823E-676E2E28A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379" y="1367248"/>
            <a:ext cx="821676" cy="1341410"/>
          </a:xfrm>
          <a:prstGeom prst="rect">
            <a:avLst/>
          </a:prstGeom>
        </p:spPr>
      </p:pic>
      <p:pic>
        <p:nvPicPr>
          <p:cNvPr id="19" name="Grafik 13">
            <a:extLst>
              <a:ext uri="{FF2B5EF4-FFF2-40B4-BE49-F238E27FC236}">
                <a16:creationId xmlns:a16="http://schemas.microsoft.com/office/drawing/2014/main" id="{16F8A89E-92CD-4646-BDA7-55BC58670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5263" y="1581844"/>
            <a:ext cx="818910" cy="891264"/>
          </a:xfrm>
          <a:prstGeom prst="rect">
            <a:avLst/>
          </a:prstGeom>
        </p:spPr>
      </p:pic>
      <p:pic>
        <p:nvPicPr>
          <p:cNvPr id="20" name="Grafik 14">
            <a:extLst>
              <a:ext uri="{FF2B5EF4-FFF2-40B4-BE49-F238E27FC236}">
                <a16:creationId xmlns:a16="http://schemas.microsoft.com/office/drawing/2014/main" id="{D01684FA-2AA5-4212-925A-5FA878624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54" y="3043972"/>
            <a:ext cx="916568" cy="955952"/>
          </a:xfrm>
          <a:prstGeom prst="rect">
            <a:avLst/>
          </a:prstGeom>
        </p:spPr>
      </p:pic>
      <p:pic>
        <p:nvPicPr>
          <p:cNvPr id="21" name="Grafik 16">
            <a:extLst>
              <a:ext uri="{FF2B5EF4-FFF2-40B4-BE49-F238E27FC236}">
                <a16:creationId xmlns:a16="http://schemas.microsoft.com/office/drawing/2014/main" id="{587E3925-D9B9-4F4A-8BDB-7F16EB87D2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64" y="3043972"/>
            <a:ext cx="905449" cy="955952"/>
          </a:xfrm>
          <a:prstGeom prst="rect">
            <a:avLst/>
          </a:prstGeom>
        </p:spPr>
      </p:pic>
      <p:pic>
        <p:nvPicPr>
          <p:cNvPr id="22" name="Grafik 19">
            <a:extLst>
              <a:ext uri="{FF2B5EF4-FFF2-40B4-BE49-F238E27FC236}">
                <a16:creationId xmlns:a16="http://schemas.microsoft.com/office/drawing/2014/main" id="{92A0A1D5-039B-4696-834C-E7FEE5E3DF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0" y="3046222"/>
            <a:ext cx="891264" cy="955952"/>
          </a:xfrm>
          <a:prstGeom prst="rect">
            <a:avLst/>
          </a:prstGeom>
        </p:spPr>
      </p:pic>
      <p:sp>
        <p:nvSpPr>
          <p:cNvPr id="23" name="Footer Text">
            <a:extLst>
              <a:ext uri="{FF2B5EF4-FFF2-40B4-BE49-F238E27FC236}">
                <a16:creationId xmlns:a16="http://schemas.microsoft.com/office/drawing/2014/main" id="{524434F2-0376-41EF-A405-4AB56CAB274B}"/>
              </a:ext>
            </a:extLst>
          </p:cNvPr>
          <p:cNvSpPr txBox="1"/>
          <p:nvPr/>
        </p:nvSpPr>
        <p:spPr>
          <a:xfrm>
            <a:off x="4393168" y="1345339"/>
            <a:ext cx="14569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Nofret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Text">
            <a:extLst>
              <a:ext uri="{FF2B5EF4-FFF2-40B4-BE49-F238E27FC236}">
                <a16:creationId xmlns:a16="http://schemas.microsoft.com/office/drawing/2014/main" id="{FCBEC9E2-3A09-422F-B5C6-A8B53E4DE7FF}"/>
              </a:ext>
            </a:extLst>
          </p:cNvPr>
          <p:cNvSpPr txBox="1"/>
          <p:nvPr/>
        </p:nvSpPr>
        <p:spPr>
          <a:xfrm>
            <a:off x="891273" y="2730255"/>
            <a:ext cx="14569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Gemma bright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ooter Text">
            <a:extLst>
              <a:ext uri="{FF2B5EF4-FFF2-40B4-BE49-F238E27FC236}">
                <a16:creationId xmlns:a16="http://schemas.microsoft.com/office/drawing/2014/main" id="{D683AE9F-E1A5-414B-A6BE-F14B184E9C17}"/>
              </a:ext>
            </a:extLst>
          </p:cNvPr>
          <p:cNvSpPr txBox="1"/>
          <p:nvPr/>
        </p:nvSpPr>
        <p:spPr>
          <a:xfrm>
            <a:off x="3007582" y="2734361"/>
            <a:ext cx="14569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Gemma prevent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Text">
            <a:extLst>
              <a:ext uri="{FF2B5EF4-FFF2-40B4-BE49-F238E27FC236}">
                <a16:creationId xmlns:a16="http://schemas.microsoft.com/office/drawing/2014/main" id="{D2D789D0-1727-4F0D-8D19-AA9A8B887A2F}"/>
              </a:ext>
            </a:extLst>
          </p:cNvPr>
          <p:cNvSpPr txBox="1"/>
          <p:nvPr/>
        </p:nvSpPr>
        <p:spPr>
          <a:xfrm>
            <a:off x="5285303" y="2730254"/>
            <a:ext cx="14569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Gemma helvetia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ußzeilenplatzhalter 4">
            <a:extLst>
              <a:ext uri="{FF2B5EF4-FFF2-40B4-BE49-F238E27FC236}">
                <a16:creationId xmlns:a16="http://schemas.microsoft.com/office/drawing/2014/main" id="{5ABA9657-71D3-44CB-BB94-EF2A737402AB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673125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>
            <a:extLst>
              <a:ext uri="{FF2B5EF4-FFF2-40B4-BE49-F238E27FC236}">
                <a16:creationId xmlns:a16="http://schemas.microsoft.com/office/drawing/2014/main" id="{4C46BDE9-D230-4D8A-800F-FBCCAFA4BF2B}"/>
              </a:ext>
            </a:extLst>
          </p:cNvPr>
          <p:cNvSpPr/>
          <p:nvPr/>
        </p:nvSpPr>
        <p:spPr>
          <a:xfrm flipH="1">
            <a:off x="2652077" y="1627914"/>
            <a:ext cx="458660" cy="2952750"/>
          </a:xfrm>
          <a:prstGeom prst="leftBrace">
            <a:avLst/>
          </a:prstGeom>
          <a:ln>
            <a:solidFill>
              <a:srgbClr val="328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C5380-4F5B-455B-986A-6E99CC5270E5}"/>
              </a:ext>
            </a:extLst>
          </p:cNvPr>
          <p:cNvSpPr/>
          <p:nvPr/>
        </p:nvSpPr>
        <p:spPr>
          <a:xfrm>
            <a:off x="381000" y="3104289"/>
            <a:ext cx="1904034" cy="1697898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Exyol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Stammzellöl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Gemma 2x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täglich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aufgetragen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8F643B63-2657-40B2-B90E-13A068BF1D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99" y="1352550"/>
            <a:ext cx="2642852" cy="3790949"/>
          </a:xfrm>
          <a:prstGeom prst="rect">
            <a:avLst/>
          </a:prstGeom>
        </p:spPr>
      </p:pic>
      <p:pic>
        <p:nvPicPr>
          <p:cNvPr id="16" name="Grafik 14">
            <a:extLst>
              <a:ext uri="{FF2B5EF4-FFF2-40B4-BE49-F238E27FC236}">
                <a16:creationId xmlns:a16="http://schemas.microsoft.com/office/drawing/2014/main" id="{BA8B2169-25DA-4DE6-89C9-736F1A49E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1" y="1552171"/>
            <a:ext cx="775749" cy="809082"/>
          </a:xfrm>
          <a:prstGeom prst="rect">
            <a:avLst/>
          </a:prstGeom>
        </p:spPr>
      </p:pic>
      <p:pic>
        <p:nvPicPr>
          <p:cNvPr id="18" name="Grafik 1">
            <a:extLst>
              <a:ext uri="{FF2B5EF4-FFF2-40B4-BE49-F238E27FC236}">
                <a16:creationId xmlns:a16="http://schemas.microsoft.com/office/drawing/2014/main" id="{D7B9F938-4138-4960-8523-738F76AA1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19" y="1552171"/>
            <a:ext cx="848815" cy="1345682"/>
          </a:xfrm>
          <a:prstGeom prst="rect">
            <a:avLst/>
          </a:prstGeom>
        </p:spPr>
      </p:pic>
      <p:pic>
        <p:nvPicPr>
          <p:cNvPr id="19" name="Grafik 19">
            <a:extLst>
              <a:ext uri="{FF2B5EF4-FFF2-40B4-BE49-F238E27FC236}">
                <a16:creationId xmlns:a16="http://schemas.microsoft.com/office/drawing/2014/main" id="{4B3F4F60-5CDA-49CC-957B-5FA2672F85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51" y="2368974"/>
            <a:ext cx="775749" cy="5288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B504E8-776E-4723-94E6-EEECFFFA3207}"/>
              </a:ext>
            </a:extLst>
          </p:cNvPr>
          <p:cNvCxnSpPr>
            <a:cxnSpLocks/>
          </p:cNvCxnSpPr>
          <p:nvPr/>
        </p:nvCxnSpPr>
        <p:spPr>
          <a:xfrm>
            <a:off x="4565182" y="1200150"/>
            <a:ext cx="0" cy="609600"/>
          </a:xfrm>
          <a:prstGeom prst="line">
            <a:avLst/>
          </a:prstGeom>
          <a:ln w="28575">
            <a:solidFill>
              <a:srgbClr val="6FA7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9866922-6142-4F8F-85F2-CA2B613CD945}"/>
              </a:ext>
            </a:extLst>
          </p:cNvPr>
          <p:cNvSpPr/>
          <p:nvPr/>
        </p:nvSpPr>
        <p:spPr>
          <a:xfrm>
            <a:off x="6553200" y="1352549"/>
            <a:ext cx="1904034" cy="3449637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Monat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Gesichtshälfte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Kosmetik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behandelt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2B2590-C25B-437F-82C7-1B1BDD755F6C}"/>
              </a:ext>
            </a:extLst>
          </p:cNvPr>
          <p:cNvCxnSpPr>
            <a:cxnSpLocks/>
          </p:cNvCxnSpPr>
          <p:nvPr/>
        </p:nvCxnSpPr>
        <p:spPr>
          <a:xfrm>
            <a:off x="4601036" y="4705350"/>
            <a:ext cx="0" cy="473173"/>
          </a:xfrm>
          <a:prstGeom prst="line">
            <a:avLst/>
          </a:prstGeom>
          <a:ln w="28575">
            <a:solidFill>
              <a:srgbClr val="6FA7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CDD3A881-BFB4-4F1B-B77F-9D0FC6FD671E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Pflegetest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D0F6E5-696C-408C-9601-DA1040FB8ED6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EXYOL STAMMZELLENÖL UND GEMMA</a:t>
            </a:r>
          </a:p>
        </p:txBody>
      </p:sp>
    </p:spTree>
    <p:extLst>
      <p:ext uri="{BB962C8B-B14F-4D97-AF65-F5344CB8AC3E}">
        <p14:creationId xmlns:p14="http://schemas.microsoft.com/office/powerpoint/2010/main" val="293963630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Herz-Kreislauf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468641"/>
            <a:ext cx="2743200" cy="9507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Herz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Adern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Venen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PENTYLL HEART. POSITIVE ERFAHRUNGEN WURDEN BEOBACHTET BEI: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70FAC411-210C-4969-8421-F048EC69F9E3}"/>
              </a:ext>
            </a:extLst>
          </p:cNvPr>
          <p:cNvSpPr txBox="1"/>
          <p:nvPr/>
        </p:nvSpPr>
        <p:spPr>
          <a:xfrm>
            <a:off x="3429000" y="1468641"/>
            <a:ext cx="2743200" cy="9507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Blutdruck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Cholesterin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Reinigung</a:t>
            </a: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263EAD3D-DB69-4993-B06F-AF0D98484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36" y="1366161"/>
            <a:ext cx="1369233" cy="2679448"/>
          </a:xfrm>
          <a:prstGeom prst="rect">
            <a:avLst/>
          </a:prstGeom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068AE31E-F0A6-43AF-98E2-1B7DA54DD5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654" y="2625171"/>
            <a:ext cx="1369233" cy="1420437"/>
          </a:xfrm>
          <a:prstGeom prst="rect">
            <a:avLst/>
          </a:prstGeom>
        </p:spPr>
      </p:pic>
      <p:pic>
        <p:nvPicPr>
          <p:cNvPr id="14" name="Grafik 3">
            <a:extLst>
              <a:ext uri="{FF2B5EF4-FFF2-40B4-BE49-F238E27FC236}">
                <a16:creationId xmlns:a16="http://schemas.microsoft.com/office/drawing/2014/main" id="{F9B54749-003F-4C22-B5C3-0C24BEE50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12" y="1358180"/>
            <a:ext cx="1355975" cy="111921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F194392E-1A00-49AF-B922-81109FBB5DF4}"/>
              </a:ext>
            </a:extLst>
          </p:cNvPr>
          <p:cNvSpPr/>
          <p:nvPr/>
        </p:nvSpPr>
        <p:spPr>
          <a:xfrm>
            <a:off x="381000" y="2876057"/>
            <a:ext cx="5093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Anwendung: 3 mal täglich nach Anleitung 1 Dragee</a:t>
            </a:r>
          </a:p>
          <a:p>
            <a:endParaRPr lang="de-DE" sz="12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Aktivierung des Herz – Kreislauf Systems</a:t>
            </a:r>
          </a:p>
          <a:p>
            <a:endParaRPr lang="de-DE" sz="12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170FF75E-6769-4264-95A8-6A2AEA864754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561212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3">
            <a:extLst>
              <a:ext uri="{FF2B5EF4-FFF2-40B4-BE49-F238E27FC236}">
                <a16:creationId xmlns:a16="http://schemas.microsoft.com/office/drawing/2014/main" id="{BF57E2FB-0F8A-4BF9-8CB5-5AAB82526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439" y="1371678"/>
            <a:ext cx="2214929" cy="147360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Gehirnleistung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495697"/>
            <a:ext cx="2743200" cy="13046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Verbindung der Synapsen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klar denken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Bewusstsein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„reinigt“ und „optimiert“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ORYLIEUM BLEU. POSITIVE ERFAHRUNGEN WURDEN BEOBACHTET BEI: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94392E-1A00-49AF-B922-81109FBB5DF4}"/>
              </a:ext>
            </a:extLst>
          </p:cNvPr>
          <p:cNvSpPr/>
          <p:nvPr/>
        </p:nvSpPr>
        <p:spPr>
          <a:xfrm>
            <a:off x="381000" y="3209361"/>
            <a:ext cx="5093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Anwendung: 2 mal täglich nach Anleitung 1 Dragee lutschen</a:t>
            </a:r>
          </a:p>
          <a:p>
            <a:endParaRPr lang="de-DE" sz="12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Aktivierung des Gehirns</a:t>
            </a:r>
          </a:p>
          <a:p>
            <a:endParaRPr lang="de-DE" sz="12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">
            <a:extLst>
              <a:ext uri="{FF2B5EF4-FFF2-40B4-BE49-F238E27FC236}">
                <a16:creationId xmlns:a16="http://schemas.microsoft.com/office/drawing/2014/main" id="{C7E2B0D7-1C23-4FE7-88F0-39637CFC6E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199" y="2929124"/>
            <a:ext cx="2230169" cy="1116484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96A5AAE-D8D3-4F0E-AE12-DE2585CBB9EB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3191709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8A233CF8-F0BF-4F29-9F3E-F9AEF6C9C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53" y="361950"/>
            <a:ext cx="5084294" cy="38117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Grafik 2" descr="Ein Bild, das Toilettenartikel, sitzend, Lotion, Tisch enthält.&#10;&#10;Automatisch generierte Beschreibung">
            <a:extLst>
              <a:ext uri="{FF2B5EF4-FFF2-40B4-BE49-F238E27FC236}">
                <a16:creationId xmlns:a16="http://schemas.microsoft.com/office/drawing/2014/main" id="{3355B2A9-D897-450D-BCEC-DEC2B550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726" y="133350"/>
            <a:ext cx="4804126" cy="4804126"/>
          </a:xfrm>
          <a:prstGeom prst="rect">
            <a:avLst/>
          </a:prstGeom>
        </p:spPr>
      </p:pic>
      <p:pic>
        <p:nvPicPr>
          <p:cNvPr id="7" name="Grafik 6" descr="Ein Bild, das sitzend, Toilettenartikel, Tasse, Lotion enthält.&#10;&#10;Automatisch generierte Beschreibung">
            <a:extLst>
              <a:ext uri="{FF2B5EF4-FFF2-40B4-BE49-F238E27FC236}">
                <a16:creationId xmlns:a16="http://schemas.microsoft.com/office/drawing/2014/main" id="{8C88CD58-5FF8-4225-BEDB-0C7B56C8F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3350"/>
            <a:ext cx="4804126" cy="4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Text">
            <a:extLst>
              <a:ext uri="{FF2B5EF4-FFF2-40B4-BE49-F238E27FC236}">
                <a16:creationId xmlns:a16="http://schemas.microsoft.com/office/drawing/2014/main" id="{746A72DB-45B6-4D22-B5BA-0A2F7C9BC0AF}"/>
              </a:ext>
            </a:extLst>
          </p:cNvPr>
          <p:cNvSpPr txBox="1"/>
          <p:nvPr/>
        </p:nvSpPr>
        <p:spPr>
          <a:xfrm>
            <a:off x="381000" y="1902336"/>
            <a:ext cx="1981201" cy="1831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Die Hauptprodukte der Basisversorgung in kleinen Flaschen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Für die eigene Anwendung des Basisprotokolls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Teilnahme am kleinen Bonussystem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11 % Preisvorteil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Text">
            <a:extLst>
              <a:ext uri="{FF2B5EF4-FFF2-40B4-BE49-F238E27FC236}">
                <a16:creationId xmlns:a16="http://schemas.microsoft.com/office/drawing/2014/main" id="{348E61E6-5B14-43A0-B9D8-59DFE0211830}"/>
              </a:ext>
            </a:extLst>
          </p:cNvPr>
          <p:cNvSpPr txBox="1"/>
          <p:nvPr/>
        </p:nvSpPr>
        <p:spPr>
          <a:xfrm>
            <a:off x="587688" y="1377690"/>
            <a:ext cx="24536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Die kleine Lösung: Gift Package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oder selbst zusammenstellen</a:t>
            </a:r>
          </a:p>
        </p:txBody>
      </p:sp>
      <p:pic>
        <p:nvPicPr>
          <p:cNvPr id="9" name="Picture 8" descr="A picture containing indoor, wall, sitting&#10;&#10;Description automatically generated">
            <a:extLst>
              <a:ext uri="{FF2B5EF4-FFF2-40B4-BE49-F238E27FC236}">
                <a16:creationId xmlns:a16="http://schemas.microsoft.com/office/drawing/2014/main" id="{6FCB3F6F-E626-4678-B3E0-8F8AC577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8" y="3800489"/>
            <a:ext cx="1200149" cy="1200149"/>
          </a:xfrm>
          <a:prstGeom prst="rect">
            <a:avLst/>
          </a:prstGeom>
        </p:spPr>
      </p:pic>
      <p:sp>
        <p:nvSpPr>
          <p:cNvPr id="10" name="Footer Text">
            <a:extLst>
              <a:ext uri="{FF2B5EF4-FFF2-40B4-BE49-F238E27FC236}">
                <a16:creationId xmlns:a16="http://schemas.microsoft.com/office/drawing/2014/main" id="{54EF2229-8F3E-491C-A040-5E8FE4D78AA8}"/>
              </a:ext>
            </a:extLst>
          </p:cNvPr>
          <p:cNvSpPr txBox="1"/>
          <p:nvPr/>
        </p:nvSpPr>
        <p:spPr>
          <a:xfrm>
            <a:off x="3429000" y="1377690"/>
            <a:ext cx="2362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Die große Lösung: Business Pack GIGA / TOTAL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Text">
            <a:extLst>
              <a:ext uri="{FF2B5EF4-FFF2-40B4-BE49-F238E27FC236}">
                <a16:creationId xmlns:a16="http://schemas.microsoft.com/office/drawing/2014/main" id="{E48FE62B-6A31-4556-875B-226F664D53A5}"/>
              </a:ext>
            </a:extLst>
          </p:cNvPr>
          <p:cNvSpPr txBox="1"/>
          <p:nvPr/>
        </p:nvSpPr>
        <p:spPr>
          <a:xfrm>
            <a:off x="6301817" y="1377690"/>
            <a:ext cx="24536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Alles ist möglich: Business Pack Basic / Business Pack Home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Text">
            <a:extLst>
              <a:ext uri="{FF2B5EF4-FFF2-40B4-BE49-F238E27FC236}">
                <a16:creationId xmlns:a16="http://schemas.microsoft.com/office/drawing/2014/main" id="{C8CED2F0-C82A-40CA-A819-3B31F3B53348}"/>
              </a:ext>
            </a:extLst>
          </p:cNvPr>
          <p:cNvSpPr txBox="1"/>
          <p:nvPr/>
        </p:nvSpPr>
        <p:spPr>
          <a:xfrm>
            <a:off x="3124200" y="1902336"/>
            <a:ext cx="257629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Pack TOTAL mit allen Produkten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Pack GIGA mit vielen Hauptprodukten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Ideal für Großdenker, Gewerbetreibende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Teilnahme am großen Bonussystem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23.94 % / 20.54 % Preisvorteil</a:t>
            </a:r>
          </a:p>
        </p:txBody>
      </p:sp>
      <p:sp>
        <p:nvSpPr>
          <p:cNvPr id="13" name="Footer Text">
            <a:extLst>
              <a:ext uri="{FF2B5EF4-FFF2-40B4-BE49-F238E27FC236}">
                <a16:creationId xmlns:a16="http://schemas.microsoft.com/office/drawing/2014/main" id="{16FA8384-DAB8-4C4E-8B42-E13CDC14ACB5}"/>
              </a:ext>
            </a:extLst>
          </p:cNvPr>
          <p:cNvSpPr txBox="1"/>
          <p:nvPr/>
        </p:nvSpPr>
        <p:spPr>
          <a:xfrm>
            <a:off x="6019800" y="1892430"/>
            <a:ext cx="2673672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Pack Basic: beste Kombination aus kleinen und großen Sprays &gt; eigene Erfahrungen plus Weiterempfehlung möglich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Pack Home mit den meisten großen Sprays &gt; ideal für den Einsatz in der eigenen Familie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Teilnahme am kleinen Bonussystem</a:t>
            </a:r>
          </a:p>
          <a:p>
            <a:pPr marL="302438" marR="0" lvl="0" indent="-302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18.5 % / 20.5 % Preisvorteil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492E0E-44E3-4964-9695-4CCF184B4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89" y="3800489"/>
            <a:ext cx="1200150" cy="1200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A8C953-4A86-4344-95DA-99EC6B4D9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6" y="3800489"/>
            <a:ext cx="1200150" cy="12001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B10223-3A92-4CBF-8E8F-ABED97DCE846}"/>
              </a:ext>
            </a:extLst>
          </p:cNvPr>
          <p:cNvSpPr/>
          <p:nvPr/>
        </p:nvSpPr>
        <p:spPr>
          <a:xfrm>
            <a:off x="873437" y="4023609"/>
            <a:ext cx="914400" cy="302770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101,15 €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EC7053-5AFF-4204-AE1A-63B44B8B6AAF}"/>
              </a:ext>
            </a:extLst>
          </p:cNvPr>
          <p:cNvSpPr/>
          <p:nvPr/>
        </p:nvSpPr>
        <p:spPr>
          <a:xfrm>
            <a:off x="3432332" y="4023609"/>
            <a:ext cx="914400" cy="302770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1428 €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5BBA0-FAE3-4E3E-A3AB-9D076642B80C}"/>
              </a:ext>
            </a:extLst>
          </p:cNvPr>
          <p:cNvSpPr/>
          <p:nvPr/>
        </p:nvSpPr>
        <p:spPr>
          <a:xfrm>
            <a:off x="4786091" y="4023609"/>
            <a:ext cx="914400" cy="302770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952 €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96D298-3CE9-413A-B70D-72CD7AD82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17" y="3800488"/>
            <a:ext cx="1200149" cy="12001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AD89D6-CAE8-41F0-8959-07AA6A9A8CF4}"/>
              </a:ext>
            </a:extLst>
          </p:cNvPr>
          <p:cNvSpPr/>
          <p:nvPr/>
        </p:nvSpPr>
        <p:spPr>
          <a:xfrm>
            <a:off x="6587566" y="4023609"/>
            <a:ext cx="914400" cy="302770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476 €</a:t>
            </a:r>
          </a:p>
        </p:txBody>
      </p:sp>
      <p:pic>
        <p:nvPicPr>
          <p:cNvPr id="26" name="Picture 25" descr="A close up of a bottle&#10;&#10;Description automatically generated">
            <a:extLst>
              <a:ext uri="{FF2B5EF4-FFF2-40B4-BE49-F238E27FC236}">
                <a16:creationId xmlns:a16="http://schemas.microsoft.com/office/drawing/2014/main" id="{B5E1D8D5-E4DE-400C-B408-1D259ACE1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47" y="3800488"/>
            <a:ext cx="1200149" cy="12001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89D0C39-E3D0-4944-8145-854533262048}"/>
              </a:ext>
            </a:extLst>
          </p:cNvPr>
          <p:cNvSpPr/>
          <p:nvPr/>
        </p:nvSpPr>
        <p:spPr>
          <a:xfrm>
            <a:off x="7904196" y="4020867"/>
            <a:ext cx="914400" cy="302770"/>
          </a:xfrm>
          <a:prstGeom prst="rect">
            <a:avLst/>
          </a:prstGeom>
          <a:solidFill>
            <a:srgbClr val="3282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476 €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CA21B4E2-7D83-4A61-B607-0F5551236A8B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dich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Gesundheit!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5E802A4-814F-4E28-9C7E-9A51B49EECCA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 MÖGLICHKEIT</a:t>
            </a:r>
          </a:p>
        </p:txBody>
      </p:sp>
    </p:spTree>
    <p:extLst>
      <p:ext uri="{BB962C8B-B14F-4D97-AF65-F5344CB8AC3E}">
        <p14:creationId xmlns:p14="http://schemas.microsoft.com/office/powerpoint/2010/main" val="290897229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FDEE55-A223-4ADD-8560-981ED369A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861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C23EDE9-5D25-40F4-9565-061E41415BF2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SCHWINGUNGSKILLER</a:t>
            </a:r>
          </a:p>
        </p:txBody>
      </p:sp>
      <p:pic>
        <p:nvPicPr>
          <p:cNvPr id="26" name="Bild 3" descr="shutterstock_226953583.jpg">
            <a:extLst>
              <a:ext uri="{FF2B5EF4-FFF2-40B4-BE49-F238E27FC236}">
                <a16:creationId xmlns:a16="http://schemas.microsoft.com/office/drawing/2014/main" id="{9874BA49-E1B5-4D6B-9969-95A11E0D3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299" y="1275078"/>
            <a:ext cx="1920240" cy="15515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5" name="Bild 4" descr="shutterstock_207438208.jpeg">
            <a:extLst>
              <a:ext uri="{FF2B5EF4-FFF2-40B4-BE49-F238E27FC236}">
                <a16:creationId xmlns:a16="http://schemas.microsoft.com/office/drawing/2014/main" id="{CA82D899-F030-4558-8E9C-61E635898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281" y="3024572"/>
            <a:ext cx="1920242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4" name="Bild 6" descr="shutterstock_260910146.jpg">
            <a:extLst>
              <a:ext uri="{FF2B5EF4-FFF2-40B4-BE49-F238E27FC236}">
                <a16:creationId xmlns:a16="http://schemas.microsoft.com/office/drawing/2014/main" id="{C4AB2839-A8D0-4A23-BE9E-E08B7C7ADF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283" y="1275078"/>
            <a:ext cx="1920240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3" name="Bild 7" descr="Fotolia_11326106_M.jpeg">
            <a:extLst>
              <a:ext uri="{FF2B5EF4-FFF2-40B4-BE49-F238E27FC236}">
                <a16:creationId xmlns:a16="http://schemas.microsoft.com/office/drawing/2014/main" id="{4C9A5D21-92F7-4998-899C-6B453AA99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265" y="3025844"/>
            <a:ext cx="1920241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2" name="Bild 2" descr="shutterstock_158845502.jpg">
            <a:extLst>
              <a:ext uri="{FF2B5EF4-FFF2-40B4-BE49-F238E27FC236}">
                <a16:creationId xmlns:a16="http://schemas.microsoft.com/office/drawing/2014/main" id="{2ED93158-CCD2-456B-AECB-3C1634271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49" y="3025844"/>
            <a:ext cx="1920240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A5446090-A880-4BF9-BEF6-F6D23165CA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267" y="1283270"/>
            <a:ext cx="1920240" cy="15596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DA89DC1-24E5-4A0C-BD51-A2BEF3E9BC20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9" y="1276350"/>
            <a:ext cx="1920240" cy="155969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62" name="Rectangle 61"/>
          <p:cNvSpPr/>
          <p:nvPr/>
        </p:nvSpPr>
        <p:spPr>
          <a:xfrm>
            <a:off x="400249" y="4219778"/>
            <a:ext cx="1920240" cy="36576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Nebenwirkungen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20299" y="3025844"/>
            <a:ext cx="1929063" cy="15596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All diese Belastungen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bringen unsere 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hochschwingenden 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Zellen in niedrige 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Frequenzen!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540266" y="4219778"/>
            <a:ext cx="1920240" cy="365760"/>
          </a:xfrm>
          <a:prstGeom prst="rect">
            <a:avLst/>
          </a:prstGeom>
          <a:solidFill>
            <a:srgbClr val="FF624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680283" y="4219778"/>
            <a:ext cx="1920240" cy="36576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Umweltbelastung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00249" y="2470284"/>
            <a:ext cx="1920240" cy="36576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Geldmangel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20300" y="2470284"/>
            <a:ext cx="1920240" cy="365760"/>
          </a:xfrm>
          <a:prstGeom prst="rect">
            <a:avLst/>
          </a:prstGeom>
          <a:solidFill>
            <a:srgbClr val="FF877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Elektrosmog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540266" y="2470284"/>
            <a:ext cx="1920240" cy="365760"/>
          </a:xfrm>
          <a:prstGeom prst="rect">
            <a:avLst/>
          </a:prstGeom>
          <a:solidFill>
            <a:srgbClr val="FF624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Gift in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Kosmetik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680283" y="2470284"/>
            <a:ext cx="1920240" cy="36576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Denaturierte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Nahrung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29DD5020-BFB7-4B59-BB5D-CD59E1EC50B4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5344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Einflüsse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Eigenschwingung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ausbalancieren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EAF7353-9B86-4A22-9512-70A83B498177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KÖRPERLICH, GEISTIG UND FINANZIELLES WOHLBEFINDEN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D05DABE-4A3B-46AA-B5FF-2954FDFE68F0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WOHLBEFINDEN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EEA313-CD91-4483-875B-61567997F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800" y="1558028"/>
            <a:ext cx="2206418" cy="20224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9DF4957-161C-40D2-B095-49283CE6B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1558028"/>
            <a:ext cx="1752810" cy="202247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2BE23A-208E-40B4-9C13-B78373CF5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60513"/>
            <a:ext cx="1066800" cy="202247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7C91C8-B0AB-4915-AEC4-36F55CA2E8A6}"/>
              </a:ext>
            </a:extLst>
          </p:cNvPr>
          <p:cNvSpPr txBox="1">
            <a:spLocks/>
          </p:cNvSpPr>
          <p:nvPr/>
        </p:nvSpPr>
        <p:spPr>
          <a:xfrm>
            <a:off x="533400" y="3638550"/>
            <a:ext cx="1440982" cy="3716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KUNDE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BDABD5-D7D6-4533-9480-F4A6418B8DE5}"/>
              </a:ext>
            </a:extLst>
          </p:cNvPr>
          <p:cNvSpPr txBox="1">
            <a:spLocks/>
          </p:cNvSpPr>
          <p:nvPr/>
        </p:nvSpPr>
        <p:spPr>
          <a:xfrm>
            <a:off x="3124200" y="3638550"/>
            <a:ext cx="1676610" cy="3716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VORTEILSKUNDE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62997D2-59C3-460B-BAF3-0DE1FA7CAC56}"/>
              </a:ext>
            </a:extLst>
          </p:cNvPr>
          <p:cNvSpPr txBox="1">
            <a:spLocks/>
          </p:cNvSpPr>
          <p:nvPr/>
        </p:nvSpPr>
        <p:spPr>
          <a:xfrm>
            <a:off x="6284704" y="3638549"/>
            <a:ext cx="1676610" cy="3716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PREMIUM PARTNER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5A26381-EE3F-4786-A0FC-00EB409F8578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FUTURING YOU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58376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shutterstock_116743948.jpg">
            <a:extLst>
              <a:ext uri="{FF2B5EF4-FFF2-40B4-BE49-F238E27FC236}">
                <a16:creationId xmlns:a16="http://schemas.microsoft.com/office/drawing/2014/main" id="{B9ABA31B-4BDC-4621-AEE6-D88FBAC367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effectLst/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959663B-4757-46FC-8CCC-4E65C6CCB1AC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Weiterempfehlung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beste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Werbung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92807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0D895-DF55-4862-BA6D-05690B216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569CF-28CA-4C68-9032-12F7C4DA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8E3AC6E5-0DC0-4298-8906-AF64EF1A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233ABF1-91EA-4507-AD2C-FE3341AFC706}"/>
              </a:ext>
            </a:extLst>
          </p:cNvPr>
          <p:cNvSpPr txBox="1">
            <a:spLocks/>
          </p:cNvSpPr>
          <p:nvPr/>
        </p:nvSpPr>
        <p:spPr>
          <a:xfrm>
            <a:off x="1793247" y="277419"/>
            <a:ext cx="7696200" cy="495383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Network Marketing liegt im Trend</a:t>
            </a:r>
          </a:p>
        </p:txBody>
      </p:sp>
    </p:spTree>
    <p:extLst>
      <p:ext uri="{BB962C8B-B14F-4D97-AF65-F5344CB8AC3E}">
        <p14:creationId xmlns:p14="http://schemas.microsoft.com/office/powerpoint/2010/main" val="1003501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7DC800-9AB1-49E4-851E-BBB4EF82D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179295"/>
            <a:ext cx="3582598" cy="294697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4098A52-AECF-4397-898C-720C3A0127D0}"/>
              </a:ext>
            </a:extLst>
          </p:cNvPr>
          <p:cNvSpPr txBox="1">
            <a:spLocks/>
          </p:cNvSpPr>
          <p:nvPr/>
        </p:nvSpPr>
        <p:spPr>
          <a:xfrm>
            <a:off x="381001" y="341313"/>
            <a:ext cx="3886200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Einkommensquellen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AC1D1DC-2073-4C91-98A5-CA92DBCFB2B2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PLUS AUTOAKTIVER BONUS ‚AUTO SISI SPEED UP‘</a:t>
            </a:r>
          </a:p>
        </p:txBody>
      </p:sp>
      <p:pic>
        <p:nvPicPr>
          <p:cNvPr id="3" name="Grafik 2" descr="Ein Bild, das Auto, geparkt, Straße, Spiegel enthält.&#10;&#10;Automatisch generierte Beschreibung">
            <a:extLst>
              <a:ext uri="{FF2B5EF4-FFF2-40B4-BE49-F238E27FC236}">
                <a16:creationId xmlns:a16="http://schemas.microsoft.com/office/drawing/2014/main" id="{07B56A3B-7AD4-4F41-9F26-8AFE6ADA2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10913"/>
            <a:ext cx="2653363" cy="1590562"/>
          </a:xfrm>
          <a:prstGeom prst="rect">
            <a:avLst/>
          </a:prstGeom>
        </p:spPr>
      </p:pic>
      <p:sp>
        <p:nvSpPr>
          <p:cNvPr id="12" name="Plus Sign 3">
            <a:extLst>
              <a:ext uri="{FF2B5EF4-FFF2-40B4-BE49-F238E27FC236}">
                <a16:creationId xmlns:a16="http://schemas.microsoft.com/office/drawing/2014/main" id="{6EF1DBC7-7610-4952-A10B-A9CAFF7C5AB2}"/>
              </a:ext>
            </a:extLst>
          </p:cNvPr>
          <p:cNvSpPr/>
          <p:nvPr/>
        </p:nvSpPr>
        <p:spPr bwMode="auto">
          <a:xfrm>
            <a:off x="4580860" y="2240948"/>
            <a:ext cx="685800" cy="661604"/>
          </a:xfrm>
          <a:prstGeom prst="mathPlus">
            <a:avLst/>
          </a:prstGeom>
          <a:solidFill>
            <a:srgbClr val="6FA7D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1D9D5B5-2F88-44FF-8B59-17D900CBECC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FUTURING YOU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3196758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6" descr="shutterstock_71667889.jpg">
            <a:extLst>
              <a:ext uri="{FF2B5EF4-FFF2-40B4-BE49-F238E27FC236}">
                <a16:creationId xmlns:a16="http://schemas.microsoft.com/office/drawing/2014/main" id="{F36F02F9-FD4E-4BEA-8ED4-66DD5466F9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1361732"/>
            <a:ext cx="3589731" cy="2581618"/>
          </a:xfrm>
          <a:prstGeom prst="rect">
            <a:avLst/>
          </a:prstGeom>
          <a:effectLst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Einkommensmöglichkeiten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81000" y="1361732"/>
            <a:ext cx="3290680" cy="29185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Einzelhandels-Gewinn bis 32%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Starter-Bonus bis 58%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Eigener Einkaufsbonus 20%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Starter-Pool 2%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Binär-Bonus 10%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-Bonus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 Pool 5x 1%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Lifestyle-Bonus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Both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E9E4CC-9BCF-458E-BA00-58DBFEB283E8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*MIT ZWEI AKTIVEN PARTNERN UND MTL: 80€ NETTO (AB DER POSITION LEADER 160€)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31C0D54-8CE2-425C-8F08-3ECC45947282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FUTURING YOU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1799741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42F272-DBE6-44C6-B517-2B44849F0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607" y="1428751"/>
            <a:ext cx="2284393" cy="2095441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06FE9-CEC2-419B-8EC5-112CD8410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704" y="1428750"/>
            <a:ext cx="2284395" cy="2095441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DE774-731D-40FF-B71F-6F9150EF92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428750"/>
            <a:ext cx="2312858" cy="208447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82CB64-12D4-42ED-9F5D-93D9AE27BF09}"/>
              </a:ext>
            </a:extLst>
          </p:cNvPr>
          <p:cNvSpPr/>
          <p:nvPr/>
        </p:nvSpPr>
        <p:spPr>
          <a:xfrm>
            <a:off x="381001" y="3513229"/>
            <a:ext cx="2312858" cy="353921"/>
          </a:xfrm>
          <a:prstGeom prst="rect">
            <a:avLst/>
          </a:prstGeom>
          <a:solidFill>
            <a:srgbClr val="6FA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Timing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5678C6-8F7D-424C-B0FC-3C2F1B8042D0}"/>
              </a:ext>
            </a:extLst>
          </p:cNvPr>
          <p:cNvSpPr/>
          <p:nvPr/>
        </p:nvSpPr>
        <p:spPr>
          <a:xfrm>
            <a:off x="3255704" y="3524191"/>
            <a:ext cx="2284395" cy="3429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Einzigartige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FCDB94-C8E4-4CB8-9CD2-5FC9BAF8CF8F}"/>
              </a:ext>
            </a:extLst>
          </p:cNvPr>
          <p:cNvSpPr/>
          <p:nvPr/>
        </p:nvSpPr>
        <p:spPr>
          <a:xfrm>
            <a:off x="6097607" y="3524191"/>
            <a:ext cx="2284393" cy="3429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Effekte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8041F28-AB4F-4893-AFBD-8A7F264AA881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besten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Voraussetzungen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1E1BD16-248E-41D5-8AD8-4F3D2A3C60DC}"/>
              </a:ext>
            </a:extLst>
          </p:cNvPr>
          <p:cNvSpPr txBox="1">
            <a:spLocks/>
          </p:cNvSpPr>
          <p:nvPr/>
        </p:nvSpPr>
        <p:spPr>
          <a:xfrm>
            <a:off x="381000" y="950695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 SPRAY EROBERT DIE WELT. SIE HABEN DIE CHANCE GANZ VORNE MIT DABEI ZU SEIN.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9BA7564F-7895-4A28-ABE7-935832FE8E3B}"/>
              </a:ext>
            </a:extLst>
          </p:cNvPr>
          <p:cNvSpPr txBox="1">
            <a:spLocks/>
          </p:cNvSpPr>
          <p:nvPr/>
        </p:nvSpPr>
        <p:spPr>
          <a:xfrm>
            <a:off x="5663263" y="4664868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21473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0C7B00-48DD-4917-B52E-95379B392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ANERKENNUNG, FINANZIELLE FREIHEIT, LIEBE, GESUNDHEIT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695EED-171E-4892-99E4-4D531644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Erfolgsfundament</a:t>
            </a:r>
          </a:p>
        </p:txBody>
      </p:sp>
      <p:sp>
        <p:nvSpPr>
          <p:cNvPr id="4" name="Footer Text">
            <a:extLst>
              <a:ext uri="{FF2B5EF4-FFF2-40B4-BE49-F238E27FC236}">
                <a16:creationId xmlns:a16="http://schemas.microsoft.com/office/drawing/2014/main" id="{1C9B3008-9B98-49B3-A1AF-9288E53EF81B}"/>
              </a:ext>
            </a:extLst>
          </p:cNvPr>
          <p:cNvSpPr txBox="1"/>
          <p:nvPr/>
        </p:nvSpPr>
        <p:spPr>
          <a:xfrm>
            <a:off x="4724400" y="1276350"/>
            <a:ext cx="4038600" cy="24530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Innovatives &amp; exklusives Produktsortiment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Privatunternehmen – Schuldenfrei;        Inhaber: Tibor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Jakabovics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(Wissenschaftler, Bergsteiger, Pflanzenforscher)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2013 Start im MLM; nach nur 2,5 Jahren schon in den Top 10 MLM Unternehmen in Europa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Weltweite Expansion</a:t>
            </a:r>
          </a:p>
        </p:txBody>
      </p:sp>
      <p:sp>
        <p:nvSpPr>
          <p:cNvPr id="5" name="Footer Text">
            <a:extLst>
              <a:ext uri="{FF2B5EF4-FFF2-40B4-BE49-F238E27FC236}">
                <a16:creationId xmlns:a16="http://schemas.microsoft.com/office/drawing/2014/main" id="{1547561F-B646-4E42-AB1A-95739215F536}"/>
              </a:ext>
            </a:extLst>
          </p:cNvPr>
          <p:cNvSpPr txBox="1"/>
          <p:nvPr/>
        </p:nvSpPr>
        <p:spPr>
          <a:xfrm>
            <a:off x="381000" y="1276350"/>
            <a:ext cx="3733800" cy="22837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 b="1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Deutschland: 48,0 Mrd. €/Jahr</a:t>
            </a:r>
            <a:endParaRPr lang="de-DE" sz="1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Nahrungsergänzung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1,2 Mrd. €/Jahr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Kosmetik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4,3 Mrd. €/Jahr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Medikamente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42,0 Mrd. €/Jahr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400" b="1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Weltweit: 1,2 Bill. $/Jahr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D615123-7E6F-4341-AD14-9423E58147A8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5722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ch rechts gekrümmter Pfeil 51">
            <a:extLst>
              <a:ext uri="{FF2B5EF4-FFF2-40B4-BE49-F238E27FC236}">
                <a16:creationId xmlns:a16="http://schemas.microsoft.com/office/drawing/2014/main" id="{934C0AC3-0324-4AF8-AA3A-C737D43ACC08}"/>
              </a:ext>
            </a:extLst>
          </p:cNvPr>
          <p:cNvSpPr/>
          <p:nvPr/>
        </p:nvSpPr>
        <p:spPr>
          <a:xfrm rot="18941921" flipH="1">
            <a:off x="4962868" y="1434441"/>
            <a:ext cx="406256" cy="1505483"/>
          </a:xfrm>
          <a:prstGeom prst="curvedRightArrow">
            <a:avLst>
              <a:gd name="adj1" fmla="val 25000"/>
              <a:gd name="adj2" fmla="val 50000"/>
              <a:gd name="adj3" fmla="val 14801"/>
            </a:avLst>
          </a:prstGeom>
          <a:solidFill>
            <a:srgbClr val="6FA7D1"/>
          </a:solidFill>
          <a:ln w="12700" cap="flat">
            <a:solidFill>
              <a:srgbClr val="393959"/>
            </a:solidFill>
            <a:miter lim="400000"/>
          </a:ln>
          <a:effectLst>
            <a:outerShdw blurRad="63500" dist="127000" dir="27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6879" tIns="26879" rIns="26879" bIns="26879" spcCol="38097" anchor="ctr">
            <a:spAutoFit/>
          </a:bodyPr>
          <a:lstStyle/>
          <a:p>
            <a:pPr marL="0" marR="0" lvl="0" indent="0" algn="ctr" defTabSz="309136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17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+mn-cs"/>
              <a:sym typeface="Gill Sans"/>
            </a:endParaRPr>
          </a:p>
        </p:txBody>
      </p:sp>
      <p:pic>
        <p:nvPicPr>
          <p:cNvPr id="12" name="droppedImage.pdf">
            <a:extLst>
              <a:ext uri="{FF2B5EF4-FFF2-40B4-BE49-F238E27FC236}">
                <a16:creationId xmlns:a16="http://schemas.microsoft.com/office/drawing/2014/main" id="{CE0B2169-7D34-43B2-B6BE-F54BEE392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23" y="1052025"/>
            <a:ext cx="409094" cy="561979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droppedImage.pdf">
            <a:extLst>
              <a:ext uri="{FF2B5EF4-FFF2-40B4-BE49-F238E27FC236}">
                <a16:creationId xmlns:a16="http://schemas.microsoft.com/office/drawing/2014/main" id="{FCD55367-D41B-44EF-BE33-EA629EBE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34" y="1784530"/>
            <a:ext cx="267969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droppedImage.pdf">
            <a:extLst>
              <a:ext uri="{FF2B5EF4-FFF2-40B4-BE49-F238E27FC236}">
                <a16:creationId xmlns:a16="http://schemas.microsoft.com/office/drawing/2014/main" id="{F3A8F900-3E8F-437B-828C-AC5F43D0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8" y="1788730"/>
            <a:ext cx="267970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8" name="droppedImage.pdf">
            <a:extLst>
              <a:ext uri="{FF2B5EF4-FFF2-40B4-BE49-F238E27FC236}">
                <a16:creationId xmlns:a16="http://schemas.microsoft.com/office/drawing/2014/main" id="{A6B3F0F4-89A2-4D7B-8B37-0D594FD8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21" y="2305348"/>
            <a:ext cx="267969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droppedImage.pdf">
            <a:extLst>
              <a:ext uri="{FF2B5EF4-FFF2-40B4-BE49-F238E27FC236}">
                <a16:creationId xmlns:a16="http://schemas.microsoft.com/office/drawing/2014/main" id="{B35BE0AC-E08C-4C7D-98CE-1A2037E5C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11" y="2343150"/>
            <a:ext cx="267969" cy="369612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" name="droppedImage.pdf">
            <a:extLst>
              <a:ext uri="{FF2B5EF4-FFF2-40B4-BE49-F238E27FC236}">
                <a16:creationId xmlns:a16="http://schemas.microsoft.com/office/drawing/2014/main" id="{1BEF845E-0A4E-4F7C-AC3C-23360505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93" y="2933691"/>
            <a:ext cx="267970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" name="Shape 315">
            <a:extLst>
              <a:ext uri="{FF2B5EF4-FFF2-40B4-BE49-F238E27FC236}">
                <a16:creationId xmlns:a16="http://schemas.microsoft.com/office/drawing/2014/main" id="{CE3339F0-D558-4EC4-A670-F1841093A2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9588" y="1574523"/>
            <a:ext cx="446896" cy="399014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22" name="Shape 316">
            <a:extLst>
              <a:ext uri="{FF2B5EF4-FFF2-40B4-BE49-F238E27FC236}">
                <a16:creationId xmlns:a16="http://schemas.microsoft.com/office/drawing/2014/main" id="{C34CF45B-CAFD-42F0-B8F1-21EBC9C63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9770" y="1681207"/>
            <a:ext cx="11393" cy="2872781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23" name="Shape 315">
            <a:extLst>
              <a:ext uri="{FF2B5EF4-FFF2-40B4-BE49-F238E27FC236}">
                <a16:creationId xmlns:a16="http://schemas.microsoft.com/office/drawing/2014/main" id="{ACA0AAFA-FBA7-44BF-ACB5-39E29CB0FF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9697" y="1556043"/>
            <a:ext cx="483017" cy="38725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24" name="Shape 315">
            <a:extLst>
              <a:ext uri="{FF2B5EF4-FFF2-40B4-BE49-F238E27FC236}">
                <a16:creationId xmlns:a16="http://schemas.microsoft.com/office/drawing/2014/main" id="{B69E7126-F9E1-4E4E-859D-AEE15A83C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3810" y="2171784"/>
            <a:ext cx="273009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25" name="Shape 315">
            <a:extLst>
              <a:ext uri="{FF2B5EF4-FFF2-40B4-BE49-F238E27FC236}">
                <a16:creationId xmlns:a16="http://schemas.microsoft.com/office/drawing/2014/main" id="{0E9745F7-05FE-4CA5-9CF9-79AD32BEB0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2708" y="2171784"/>
            <a:ext cx="187326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26" name="Shape 315">
            <a:extLst>
              <a:ext uri="{FF2B5EF4-FFF2-40B4-BE49-F238E27FC236}">
                <a16:creationId xmlns:a16="http://schemas.microsoft.com/office/drawing/2014/main" id="{65E8753A-F99F-4B03-8161-4A038716B2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48791" y="2690083"/>
            <a:ext cx="273010" cy="25704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27" name="Shape 315">
            <a:extLst>
              <a:ext uri="{FF2B5EF4-FFF2-40B4-BE49-F238E27FC236}">
                <a16:creationId xmlns:a16="http://schemas.microsoft.com/office/drawing/2014/main" id="{CF0171CE-EDCD-4E03-8C27-8C8CA53273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38529" y="2703523"/>
            <a:ext cx="187326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28" name="droppedImage.pdf">
            <a:extLst>
              <a:ext uri="{FF2B5EF4-FFF2-40B4-BE49-F238E27FC236}">
                <a16:creationId xmlns:a16="http://schemas.microsoft.com/office/drawing/2014/main" id="{6D1CC27A-D3CE-4248-B038-FD0EF172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03" y="2836247"/>
            <a:ext cx="267970" cy="369612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droppedImage.pdf">
            <a:extLst>
              <a:ext uri="{FF2B5EF4-FFF2-40B4-BE49-F238E27FC236}">
                <a16:creationId xmlns:a16="http://schemas.microsoft.com/office/drawing/2014/main" id="{6DE6271D-8E58-426B-A800-8ABA0D4B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76" y="3465429"/>
            <a:ext cx="26796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" name="droppedImage.pdf">
            <a:extLst>
              <a:ext uri="{FF2B5EF4-FFF2-40B4-BE49-F238E27FC236}">
                <a16:creationId xmlns:a16="http://schemas.microsoft.com/office/drawing/2014/main" id="{27EE2C0D-5FA7-4A32-9F54-F0EF3123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86" y="3465429"/>
            <a:ext cx="26796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Shape 315">
            <a:extLst>
              <a:ext uri="{FF2B5EF4-FFF2-40B4-BE49-F238E27FC236}">
                <a16:creationId xmlns:a16="http://schemas.microsoft.com/office/drawing/2014/main" id="{73CA7EC8-DC3B-4063-9D6E-32BF69F840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1413" y="3221821"/>
            <a:ext cx="272170" cy="25704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32" name="Shape 315">
            <a:extLst>
              <a:ext uri="{FF2B5EF4-FFF2-40B4-BE49-F238E27FC236}">
                <a16:creationId xmlns:a16="http://schemas.microsoft.com/office/drawing/2014/main" id="{34C3738C-A15B-4EA7-92BE-A6FADB3158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31151" y="3235261"/>
            <a:ext cx="187326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33" name="droppedImage.pdf">
            <a:extLst>
              <a:ext uri="{FF2B5EF4-FFF2-40B4-BE49-F238E27FC236}">
                <a16:creationId xmlns:a16="http://schemas.microsoft.com/office/drawing/2014/main" id="{0E7B327C-6CC1-4AA8-90A1-53533589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88" y="3546071"/>
            <a:ext cx="267969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" name="Shape 315">
            <a:extLst>
              <a:ext uri="{FF2B5EF4-FFF2-40B4-BE49-F238E27FC236}">
                <a16:creationId xmlns:a16="http://schemas.microsoft.com/office/drawing/2014/main" id="{BBB3B4B7-27E8-4DFC-AB12-BE26D23C8F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6783" y="3315064"/>
            <a:ext cx="188166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35" name="droppedImage.pdf">
            <a:extLst>
              <a:ext uri="{FF2B5EF4-FFF2-40B4-BE49-F238E27FC236}">
                <a16:creationId xmlns:a16="http://schemas.microsoft.com/office/drawing/2014/main" id="{F8BD5685-3A27-406A-B3F8-ED18CB71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81" y="4171894"/>
            <a:ext cx="268810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6" name="droppedImage.pdf">
            <a:extLst>
              <a:ext uri="{FF2B5EF4-FFF2-40B4-BE49-F238E27FC236}">
                <a16:creationId xmlns:a16="http://schemas.microsoft.com/office/drawing/2014/main" id="{DCD0EB5C-C57F-4380-94B8-0ED170F62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6" y="4171894"/>
            <a:ext cx="268810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" name="Shape 315">
            <a:extLst>
              <a:ext uri="{FF2B5EF4-FFF2-40B4-BE49-F238E27FC236}">
                <a16:creationId xmlns:a16="http://schemas.microsoft.com/office/drawing/2014/main" id="{F228A865-900C-4525-8A01-7461A9F6BD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6819" y="3928286"/>
            <a:ext cx="272170" cy="25704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38" name="Shape 315">
            <a:extLst>
              <a:ext uri="{FF2B5EF4-FFF2-40B4-BE49-F238E27FC236}">
                <a16:creationId xmlns:a16="http://schemas.microsoft.com/office/drawing/2014/main" id="{17C1E26D-197E-4146-9313-F10AA8ECE8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5717" y="3941726"/>
            <a:ext cx="187327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39" name="droppedImage.pdf">
            <a:extLst>
              <a:ext uri="{FF2B5EF4-FFF2-40B4-BE49-F238E27FC236}">
                <a16:creationId xmlns:a16="http://schemas.microsoft.com/office/drawing/2014/main" id="{85409396-53EC-4789-850A-502F13CC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11" y="2316268"/>
            <a:ext cx="268810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" name="droppedImage.pdf">
            <a:extLst>
              <a:ext uri="{FF2B5EF4-FFF2-40B4-BE49-F238E27FC236}">
                <a16:creationId xmlns:a16="http://schemas.microsoft.com/office/drawing/2014/main" id="{F0161120-F25C-43CD-8260-2CBB25F3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98" y="2343150"/>
            <a:ext cx="267969" cy="369612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1" name="Shape 315">
            <a:extLst>
              <a:ext uri="{FF2B5EF4-FFF2-40B4-BE49-F238E27FC236}">
                <a16:creationId xmlns:a16="http://schemas.microsoft.com/office/drawing/2014/main" id="{C94191A2-8940-43F0-951A-3DD85C34BB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0625" y="2158344"/>
            <a:ext cx="272170" cy="29149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42" name="Shape 315">
            <a:extLst>
              <a:ext uri="{FF2B5EF4-FFF2-40B4-BE49-F238E27FC236}">
                <a16:creationId xmlns:a16="http://schemas.microsoft.com/office/drawing/2014/main" id="{71AE28A2-3E42-403D-BAFA-7495CC3F57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78924" y="2153303"/>
            <a:ext cx="271329" cy="24360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43" name="droppedImage.pdf">
            <a:extLst>
              <a:ext uri="{FF2B5EF4-FFF2-40B4-BE49-F238E27FC236}">
                <a16:creationId xmlns:a16="http://schemas.microsoft.com/office/drawing/2014/main" id="{AE88CEA8-BF25-4BB8-A173-5256E744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230" y="2856409"/>
            <a:ext cx="267969" cy="369612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4" name="Shape 315">
            <a:extLst>
              <a:ext uri="{FF2B5EF4-FFF2-40B4-BE49-F238E27FC236}">
                <a16:creationId xmlns:a16="http://schemas.microsoft.com/office/drawing/2014/main" id="{12A67A0C-AC3B-4068-B8A6-D1EC94DD88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9741" y="2655640"/>
            <a:ext cx="281410" cy="27889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45" name="droppedImage.pdf">
            <a:extLst>
              <a:ext uri="{FF2B5EF4-FFF2-40B4-BE49-F238E27FC236}">
                <a16:creationId xmlns:a16="http://schemas.microsoft.com/office/drawing/2014/main" id="{F3E56FC7-45BA-4B46-A05B-029828DD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30" y="3422588"/>
            <a:ext cx="267969" cy="369612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6" name="droppedImage.pdf">
            <a:extLst>
              <a:ext uri="{FF2B5EF4-FFF2-40B4-BE49-F238E27FC236}">
                <a16:creationId xmlns:a16="http://schemas.microsoft.com/office/drawing/2014/main" id="{F3A67F38-F34B-4D60-876E-816CB41E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30" y="3967766"/>
            <a:ext cx="267970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" name="Shape 315">
            <a:extLst>
              <a:ext uri="{FF2B5EF4-FFF2-40B4-BE49-F238E27FC236}">
                <a16:creationId xmlns:a16="http://schemas.microsoft.com/office/drawing/2014/main" id="{A6D7F7BF-5240-4FF1-A4E6-2A383AE231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38201" y="3226020"/>
            <a:ext cx="281410" cy="27889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48" name="Shape 315">
            <a:extLst>
              <a:ext uri="{FF2B5EF4-FFF2-40B4-BE49-F238E27FC236}">
                <a16:creationId xmlns:a16="http://schemas.microsoft.com/office/drawing/2014/main" id="{2757505D-C93C-4049-A8FA-5093493BF4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06901" y="3786321"/>
            <a:ext cx="281410" cy="27805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49" name="droppedImage.pdf">
            <a:extLst>
              <a:ext uri="{FF2B5EF4-FFF2-40B4-BE49-F238E27FC236}">
                <a16:creationId xmlns:a16="http://schemas.microsoft.com/office/drawing/2014/main" id="{2C2DD88F-C36B-4CE9-80FE-CF3872F2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76" y="2926131"/>
            <a:ext cx="267969" cy="369612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0" name="Shape 315">
            <a:extLst>
              <a:ext uri="{FF2B5EF4-FFF2-40B4-BE49-F238E27FC236}">
                <a16:creationId xmlns:a16="http://schemas.microsoft.com/office/drawing/2014/main" id="{B80D8F18-270A-4C3C-9C68-6B6223DAD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4883" y="2683362"/>
            <a:ext cx="272170" cy="26713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51" name="droppedImage.pdf">
            <a:extLst>
              <a:ext uri="{FF2B5EF4-FFF2-40B4-BE49-F238E27FC236}">
                <a16:creationId xmlns:a16="http://schemas.microsoft.com/office/drawing/2014/main" id="{F2A81442-EE21-482E-9A7C-D09D67E43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32" y="3493150"/>
            <a:ext cx="267970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2" name="Shape 315">
            <a:extLst>
              <a:ext uri="{FF2B5EF4-FFF2-40B4-BE49-F238E27FC236}">
                <a16:creationId xmlns:a16="http://schemas.microsoft.com/office/drawing/2014/main" id="{4ED7A49D-DBAE-485D-974B-27E6DAB805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9084" y="3292384"/>
            <a:ext cx="281410" cy="27805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53" name="droppedImage.pdf">
            <a:extLst>
              <a:ext uri="{FF2B5EF4-FFF2-40B4-BE49-F238E27FC236}">
                <a16:creationId xmlns:a16="http://schemas.microsoft.com/office/drawing/2014/main" id="{B50AD944-CA1D-416D-B0B7-438CDC9DC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8" y="3486430"/>
            <a:ext cx="267970" cy="36877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4" name="Shape 315">
            <a:extLst>
              <a:ext uri="{FF2B5EF4-FFF2-40B4-BE49-F238E27FC236}">
                <a16:creationId xmlns:a16="http://schemas.microsoft.com/office/drawing/2014/main" id="{3D32CFB0-014D-435E-87CF-0086BEC081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5665" y="3301623"/>
            <a:ext cx="272170" cy="26713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pic>
        <p:nvPicPr>
          <p:cNvPr id="55" name="droppedImage.pdf">
            <a:extLst>
              <a:ext uri="{FF2B5EF4-FFF2-40B4-BE49-F238E27FC236}">
                <a16:creationId xmlns:a16="http://schemas.microsoft.com/office/drawing/2014/main" id="{05840EA3-98FC-4A11-9786-D7F31824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20" y="4024889"/>
            <a:ext cx="267970" cy="368774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6" name="Shape 315">
            <a:extLst>
              <a:ext uri="{FF2B5EF4-FFF2-40B4-BE49-F238E27FC236}">
                <a16:creationId xmlns:a16="http://schemas.microsoft.com/office/drawing/2014/main" id="{ABE96375-9903-4C93-AF33-35D786DDA0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2481" y="3781280"/>
            <a:ext cx="272170" cy="267130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3074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0"/>
              <a:cs typeface="+mn-cs"/>
              <a:sym typeface="Gill Sans" charset="0"/>
            </a:endParaRPr>
          </a:p>
        </p:txBody>
      </p:sp>
      <p:sp>
        <p:nvSpPr>
          <p:cNvPr id="57" name="Nach rechts gekrümmter Pfeil 9">
            <a:extLst>
              <a:ext uri="{FF2B5EF4-FFF2-40B4-BE49-F238E27FC236}">
                <a16:creationId xmlns:a16="http://schemas.microsoft.com/office/drawing/2014/main" id="{80878002-92CA-4839-86C0-4E6CA9247ACE}"/>
              </a:ext>
            </a:extLst>
          </p:cNvPr>
          <p:cNvSpPr/>
          <p:nvPr/>
        </p:nvSpPr>
        <p:spPr>
          <a:xfrm rot="2463524">
            <a:off x="1711293" y="1583190"/>
            <a:ext cx="436356" cy="1182040"/>
          </a:xfrm>
          <a:prstGeom prst="curvedRightArrow">
            <a:avLst>
              <a:gd name="adj1" fmla="val 25000"/>
              <a:gd name="adj2" fmla="val 50000"/>
              <a:gd name="adj3" fmla="val 48657"/>
            </a:avLst>
          </a:prstGeom>
          <a:solidFill>
            <a:srgbClr val="6FA7D1"/>
          </a:solidFill>
          <a:ln w="12700" cap="flat">
            <a:solidFill>
              <a:srgbClr val="393959"/>
            </a:solidFill>
            <a:miter lim="400000"/>
          </a:ln>
          <a:effectLst>
            <a:outerShdw blurRad="63500" dist="127000" dir="27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6879" tIns="26879" rIns="26879" bIns="26879" spcCol="38097" anchor="ctr">
            <a:spAutoFit/>
          </a:bodyPr>
          <a:lstStyle/>
          <a:p>
            <a:pPr marL="0" marR="0" lvl="0" indent="0" algn="ctr" defTabSz="309136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17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+mn-cs"/>
              <a:sym typeface="Gill Sans"/>
            </a:endParaRPr>
          </a:p>
        </p:txBody>
      </p:sp>
      <p:sp>
        <p:nvSpPr>
          <p:cNvPr id="58" name="Textfeld 47">
            <a:extLst>
              <a:ext uri="{FF2B5EF4-FFF2-40B4-BE49-F238E27FC236}">
                <a16:creationId xmlns:a16="http://schemas.microsoft.com/office/drawing/2014/main" id="{0E1A7349-39E8-44A0-898A-039432530168}"/>
              </a:ext>
            </a:extLst>
          </p:cNvPr>
          <p:cNvSpPr txBox="1"/>
          <p:nvPr/>
        </p:nvSpPr>
        <p:spPr>
          <a:xfrm>
            <a:off x="1254470" y="1330077"/>
            <a:ext cx="1342226" cy="3169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27" tIns="24114" rIns="48227" bIns="24114">
            <a:spAutoFit/>
          </a:bodyPr>
          <a:lstStyle/>
          <a:p>
            <a:pPr marL="0" marR="0" lvl="0" indent="0" algn="ctr" defTabSz="30814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93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Spill-Over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39395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59" name="Textfeld 1">
            <a:extLst>
              <a:ext uri="{FF2B5EF4-FFF2-40B4-BE49-F238E27FC236}">
                <a16:creationId xmlns:a16="http://schemas.microsoft.com/office/drawing/2014/main" id="{B8044EEA-39ED-41D4-B85E-078879894428}"/>
              </a:ext>
            </a:extLst>
          </p:cNvPr>
          <p:cNvSpPr txBox="1"/>
          <p:nvPr/>
        </p:nvSpPr>
        <p:spPr>
          <a:xfrm>
            <a:off x="6247606" y="1253024"/>
            <a:ext cx="2404363" cy="1314174"/>
          </a:xfrm>
          <a:prstGeom prst="rect">
            <a:avLst/>
          </a:prstGeom>
          <a:solidFill>
            <a:srgbClr val="62B35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8227" tIns="24114" rIns="48227" bIns="24114">
            <a:spAutoFit/>
          </a:bodyPr>
          <a:lstStyle/>
          <a:p>
            <a:pPr marL="0" marR="0" lvl="0" indent="0" algn="l" defTabSz="30814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10 % Umsatz-Bonus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auf das schwächere Bein.</a:t>
            </a:r>
          </a:p>
          <a:p>
            <a:pPr marL="0" marR="0" lvl="0" indent="0" algn="l" defTabSz="30814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(max. 10.000 €/Woche) 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65C984D4-1FE3-49A8-92A5-588DE748513F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Binärbonus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4" grpId="0" animBg="1"/>
      <p:bldP spid="37" grpId="0" animBg="1"/>
      <p:bldP spid="38" grpId="0" animBg="1"/>
      <p:bldP spid="41" grpId="0" animBg="1"/>
      <p:bldP spid="42" grpId="0" animBg="1"/>
      <p:bldP spid="44" grpId="0" animBg="1"/>
      <p:bldP spid="47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flieger.jpeg">
            <a:extLst>
              <a:ext uri="{FF2B5EF4-FFF2-40B4-BE49-F238E27FC236}">
                <a16:creationId xmlns:a16="http://schemas.microsoft.com/office/drawing/2014/main" id="{3FCACEA1-E0DD-4F93-AFBD-55DA37F2D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59649-ED9A-46B6-8F5C-EF4986B26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5C0DC-6414-4418-9877-941CAA1DE3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sz="5400" b="1" dirty="0">
                <a:solidFill>
                  <a:schemeClr val="bg1"/>
                </a:solidFill>
              </a:rPr>
              <a:t>Träumen Sie noch?</a:t>
            </a:r>
          </a:p>
        </p:txBody>
      </p:sp>
    </p:spTree>
    <p:extLst>
      <p:ext uri="{BB962C8B-B14F-4D97-AF65-F5344CB8AC3E}">
        <p14:creationId xmlns:p14="http://schemas.microsoft.com/office/powerpoint/2010/main" val="3144562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A8144-DD9F-4B0D-8F40-6047A9A04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909C6CC-EF56-44F4-9370-E69501F39A3E}"/>
              </a:ext>
            </a:extLst>
          </p:cNvPr>
          <p:cNvSpPr/>
          <p:nvPr/>
        </p:nvSpPr>
        <p:spPr bwMode="auto">
          <a:xfrm>
            <a:off x="0" y="4476749"/>
            <a:ext cx="9144000" cy="704891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C549B292-4E20-4F96-833A-73094EAF98D8}"/>
              </a:ext>
            </a:extLst>
          </p:cNvPr>
          <p:cNvSpPr txBox="1">
            <a:spLocks/>
          </p:cNvSpPr>
          <p:nvPr/>
        </p:nvSpPr>
        <p:spPr>
          <a:xfrm>
            <a:off x="387818" y="4552950"/>
            <a:ext cx="8368363" cy="495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chemeClr val="bg1"/>
                </a:solidFill>
              </a:rPr>
              <a:t>Wer </a:t>
            </a:r>
            <a:r>
              <a:rPr lang="de-DE" sz="2800" b="1" dirty="0" err="1">
                <a:solidFill>
                  <a:schemeClr val="bg1"/>
                </a:solidFill>
              </a:rPr>
              <a:t>will,der</a:t>
            </a:r>
            <a:r>
              <a:rPr lang="de-DE" sz="2800" b="1" dirty="0">
                <a:solidFill>
                  <a:schemeClr val="bg1"/>
                </a:solidFill>
              </a:rPr>
              <a:t> kann</a:t>
            </a:r>
          </a:p>
        </p:txBody>
      </p:sp>
    </p:spTree>
    <p:extLst>
      <p:ext uri="{BB962C8B-B14F-4D97-AF65-F5344CB8AC3E}">
        <p14:creationId xmlns:p14="http://schemas.microsoft.com/office/powerpoint/2010/main" val="206841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2" descr="steine-dreieck.jpeg">
            <a:extLst>
              <a:ext uri="{FF2B5EF4-FFF2-40B4-BE49-F238E27FC236}">
                <a16:creationId xmlns:a16="http://schemas.microsoft.com/office/drawing/2014/main" id="{FD8A1116-9AAC-41D9-ADA3-6B0B6901C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60042" cy="5143500"/>
          </a:xfrm>
          <a:prstGeom prst="rect">
            <a:avLst/>
          </a:prstGeom>
          <a:effectLst/>
        </p:spPr>
      </p:pic>
      <p:grpSp>
        <p:nvGrpSpPr>
          <p:cNvPr id="36" name="Gruppierung 3">
            <a:extLst>
              <a:ext uri="{FF2B5EF4-FFF2-40B4-BE49-F238E27FC236}">
                <a16:creationId xmlns:a16="http://schemas.microsoft.com/office/drawing/2014/main" id="{B3786302-51C0-4489-8FAD-1416CEF8590F}"/>
              </a:ext>
            </a:extLst>
          </p:cNvPr>
          <p:cNvGrpSpPr/>
          <p:nvPr/>
        </p:nvGrpSpPr>
        <p:grpSpPr>
          <a:xfrm>
            <a:off x="1905000" y="1352550"/>
            <a:ext cx="2903546" cy="1583308"/>
            <a:chOff x="-1783075" y="2410771"/>
            <a:chExt cx="5487166" cy="2992158"/>
          </a:xfrm>
        </p:grpSpPr>
        <p:sp>
          <p:nvSpPr>
            <p:cNvPr id="37" name="Rechteck 4">
              <a:extLst>
                <a:ext uri="{FF2B5EF4-FFF2-40B4-BE49-F238E27FC236}">
                  <a16:creationId xmlns:a16="http://schemas.microsoft.com/office/drawing/2014/main" id="{F95802AA-2CEB-4065-B53C-54F75D1C0389}"/>
                </a:ext>
              </a:extLst>
            </p:cNvPr>
            <p:cNvSpPr/>
            <p:nvPr/>
          </p:nvSpPr>
          <p:spPr>
            <a:xfrm>
              <a:off x="937862" y="2982479"/>
              <a:ext cx="2766229" cy="24204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hteck 5">
              <a:extLst>
                <a:ext uri="{FF2B5EF4-FFF2-40B4-BE49-F238E27FC236}">
                  <a16:creationId xmlns:a16="http://schemas.microsoft.com/office/drawing/2014/main" id="{8E6F7D99-C28D-43A5-9AB3-2F029B0D46C2}"/>
                </a:ext>
              </a:extLst>
            </p:cNvPr>
            <p:cNvSpPr/>
            <p:nvPr/>
          </p:nvSpPr>
          <p:spPr>
            <a:xfrm>
              <a:off x="-1783075" y="2410771"/>
              <a:ext cx="2766229" cy="2420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190" tIns="124190" rIns="124190" bIns="124190" numCol="1" spcCol="1270" anchor="ctr" anchorCtr="0">
              <a:noAutofit/>
            </a:bodyPr>
            <a:lstStyle/>
            <a:p>
              <a:pPr marL="0" marR="0" lvl="0" indent="0" algn="ctr" defTabSz="77620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90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Belastung</a:t>
              </a:r>
            </a:p>
          </p:txBody>
        </p:sp>
      </p:grpSp>
      <p:grpSp>
        <p:nvGrpSpPr>
          <p:cNvPr id="39" name="Gruppierung 6">
            <a:extLst>
              <a:ext uri="{FF2B5EF4-FFF2-40B4-BE49-F238E27FC236}">
                <a16:creationId xmlns:a16="http://schemas.microsoft.com/office/drawing/2014/main" id="{211938DB-F3B6-47F2-BEED-082EC2717659}"/>
              </a:ext>
            </a:extLst>
          </p:cNvPr>
          <p:cNvGrpSpPr/>
          <p:nvPr/>
        </p:nvGrpSpPr>
        <p:grpSpPr>
          <a:xfrm>
            <a:off x="4876826" y="1276241"/>
            <a:ext cx="2666974" cy="1371709"/>
            <a:chOff x="4970305" y="2622443"/>
            <a:chExt cx="5040085" cy="2592276"/>
          </a:xfrm>
        </p:grpSpPr>
        <p:sp>
          <p:nvSpPr>
            <p:cNvPr id="40" name="Rechteck 7">
              <a:extLst>
                <a:ext uri="{FF2B5EF4-FFF2-40B4-BE49-F238E27FC236}">
                  <a16:creationId xmlns:a16="http://schemas.microsoft.com/office/drawing/2014/main" id="{682419ED-92C6-4F8B-826B-FB57E7039DF7}"/>
                </a:ext>
              </a:extLst>
            </p:cNvPr>
            <p:cNvSpPr/>
            <p:nvPr/>
          </p:nvSpPr>
          <p:spPr>
            <a:xfrm>
              <a:off x="4970305" y="2622443"/>
              <a:ext cx="2766229" cy="24204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hteck 8">
              <a:extLst>
                <a:ext uri="{FF2B5EF4-FFF2-40B4-BE49-F238E27FC236}">
                  <a16:creationId xmlns:a16="http://schemas.microsoft.com/office/drawing/2014/main" id="{B68EAC80-BB59-4B64-A381-B325E6989A8C}"/>
                </a:ext>
              </a:extLst>
            </p:cNvPr>
            <p:cNvSpPr/>
            <p:nvPr/>
          </p:nvSpPr>
          <p:spPr>
            <a:xfrm>
              <a:off x="6218907" y="2794269"/>
              <a:ext cx="3791483" cy="2420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190" tIns="124190" rIns="124190" bIns="124190" numCol="1" spcCol="1270" anchor="ctr" anchorCtr="0">
              <a:noAutofit/>
            </a:bodyPr>
            <a:lstStyle/>
            <a:p>
              <a:pPr marL="0" marR="0" lvl="0" indent="0" algn="ctr" defTabSz="77620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90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Regeneration</a:t>
              </a:r>
            </a:p>
          </p:txBody>
        </p: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A41D3147-E574-4AEF-96B1-1E73666FBB1E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Energieaufwand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08810C9-10D1-4414-8AF3-833D0FAF600E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IM GLEICHGEWICHT ZU BLEIBEN</a:t>
            </a:r>
          </a:p>
        </p:txBody>
      </p:sp>
    </p:spTree>
    <p:extLst>
      <p:ext uri="{BB962C8B-B14F-4D97-AF65-F5344CB8AC3E}">
        <p14:creationId xmlns:p14="http://schemas.microsoft.com/office/powerpoint/2010/main" val="3531938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CE6BA05-B188-4CE8-A910-4A2D3EC3C714}"/>
              </a:ext>
            </a:extLst>
          </p:cNvPr>
          <p:cNvSpPr txBox="1">
            <a:spLocks/>
          </p:cNvSpPr>
          <p:nvPr/>
        </p:nvSpPr>
        <p:spPr>
          <a:xfrm>
            <a:off x="381000" y="880638"/>
            <a:ext cx="8368363" cy="1732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KÖRPER IST DER SPIEGEL DER SEELE! IN EINEM GESUNDEN KÖRPER WOHNT AUCH EIN GESUNDER GEIST!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10DF83EC-E500-42CF-9E51-7D7289CA49E8}"/>
              </a:ext>
            </a:extLst>
          </p:cNvPr>
          <p:cNvSpPr/>
          <p:nvPr/>
        </p:nvSpPr>
        <p:spPr bwMode="auto">
          <a:xfrm flipV="1">
            <a:off x="1524001" y="1569991"/>
            <a:ext cx="5257800" cy="2446438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B33D02EF-7455-4885-AF62-D721DA085616}"/>
              </a:ext>
            </a:extLst>
          </p:cNvPr>
          <p:cNvSpPr/>
          <p:nvPr/>
        </p:nvSpPr>
        <p:spPr bwMode="auto">
          <a:xfrm flipV="1">
            <a:off x="1524030" y="1588814"/>
            <a:ext cx="5257800" cy="2446438"/>
          </a:xfrm>
          <a:prstGeom prst="triangl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8" name="Footer Text">
            <a:extLst>
              <a:ext uri="{FF2B5EF4-FFF2-40B4-BE49-F238E27FC236}">
                <a16:creationId xmlns:a16="http://schemas.microsoft.com/office/drawing/2014/main" id="{864C0AD2-0528-4E3C-86C3-C7127D5D5E7F}"/>
              </a:ext>
            </a:extLst>
          </p:cNvPr>
          <p:cNvSpPr txBox="1"/>
          <p:nvPr/>
        </p:nvSpPr>
        <p:spPr>
          <a:xfrm>
            <a:off x="3313091" y="1794868"/>
            <a:ext cx="17845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3074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 ist, die dauerhafte Erhöhung der biologischen Leistungsfähigkeit bis ins hohe Alter auf über 50 bis 70 %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DBE7CF3F-6637-4603-8208-750EB5D22CCB}"/>
              </a:ext>
            </a:extLst>
          </p:cNvPr>
          <p:cNvSpPr txBox="1">
            <a:spLocks/>
          </p:cNvSpPr>
          <p:nvPr/>
        </p:nvSpPr>
        <p:spPr bwMode="auto">
          <a:xfrm>
            <a:off x="4982041" y="3313984"/>
            <a:ext cx="1371716" cy="79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227" tIns="24114" rIns="48227" bIns="24114"/>
          <a:lstStyle>
            <a:lvl1pPr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58" b="1" dirty="0">
              <a:solidFill>
                <a:srgbClr val="00B050"/>
              </a:solidFill>
              <a:latin typeface="Candara" panose="020E0502030303020204" pitchFamily="34" charset="0"/>
              <a:cs typeface="Gisha" panose="020B0502040204020203" pitchFamily="34" charset="-79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224515F4-9B4D-4FAE-9309-6A897B2771AC}"/>
              </a:ext>
            </a:extLst>
          </p:cNvPr>
          <p:cNvSpPr txBox="1">
            <a:spLocks/>
          </p:cNvSpPr>
          <p:nvPr/>
        </p:nvSpPr>
        <p:spPr bwMode="auto">
          <a:xfrm>
            <a:off x="2238885" y="3309674"/>
            <a:ext cx="1371716" cy="79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227" tIns="24114" rIns="48227" bIns="24114"/>
          <a:lstStyle>
            <a:lvl1pPr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58" b="1" dirty="0">
              <a:solidFill>
                <a:srgbClr val="00B050"/>
              </a:solidFill>
              <a:latin typeface="Candara" panose="020E0502030303020204" pitchFamily="34" charset="0"/>
              <a:cs typeface="Gisha" panose="020B0502040204020203" pitchFamily="34" charset="-79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AF27C99-28DE-4217-9B78-1C7983E817EC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Bewusstsein</a:t>
            </a:r>
            <a:endParaRPr lang="en-US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ooter Text">
            <a:extLst>
              <a:ext uri="{FF2B5EF4-FFF2-40B4-BE49-F238E27FC236}">
                <a16:creationId xmlns:a16="http://schemas.microsoft.com/office/drawing/2014/main" id="{39AF45B9-E2D9-45C6-8868-0FD79E4110F7}"/>
              </a:ext>
            </a:extLst>
          </p:cNvPr>
          <p:cNvSpPr txBox="1"/>
          <p:nvPr/>
        </p:nvSpPr>
        <p:spPr>
          <a:xfrm>
            <a:off x="381000" y="1565468"/>
            <a:ext cx="1362054" cy="8737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35"/>
              </a:spcAft>
            </a:pPr>
            <a:r>
              <a:rPr lang="de-DE" sz="1200" b="1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Leistungsfähigkeit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 b="1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ooter Text">
            <a:extLst>
              <a:ext uri="{FF2B5EF4-FFF2-40B4-BE49-F238E27FC236}">
                <a16:creationId xmlns:a16="http://schemas.microsoft.com/office/drawing/2014/main" id="{5D9652A2-A119-4B7E-BFD7-F58A6653CB96}"/>
              </a:ext>
            </a:extLst>
          </p:cNvPr>
          <p:cNvSpPr txBox="1"/>
          <p:nvPr/>
        </p:nvSpPr>
        <p:spPr>
          <a:xfrm>
            <a:off x="6140918" y="1516201"/>
            <a:ext cx="1479081" cy="8737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  <a:spcAft>
                <a:spcPts val="635"/>
              </a:spcAft>
            </a:pPr>
            <a:r>
              <a:rPr lang="de-DE" sz="1200" b="1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Liebendes Bewusstsein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 b="1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7F9EAEB3-7497-4000-AABF-35BE6AF3DF3B}"/>
              </a:ext>
            </a:extLst>
          </p:cNvPr>
          <p:cNvSpPr txBox="1">
            <a:spLocks/>
          </p:cNvSpPr>
          <p:nvPr/>
        </p:nvSpPr>
        <p:spPr bwMode="auto">
          <a:xfrm>
            <a:off x="380999" y="2296291"/>
            <a:ext cx="1438253" cy="79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227" tIns="24114" rIns="48227" bIns="24114"/>
          <a:lstStyle>
            <a:lvl1pPr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ERHÖHUNG</a:t>
            </a:r>
          </a:p>
          <a:p>
            <a:pPr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z.B. durch</a:t>
            </a:r>
          </a:p>
          <a:p>
            <a:pPr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Basisversorgung</a:t>
            </a:r>
          </a:p>
          <a:p>
            <a:pPr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Immunsystem</a:t>
            </a:r>
          </a:p>
          <a:p>
            <a:pPr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Innere Reinigung, Zellenergieerhöhung, Aktivierung der Selbstheilungskräfte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446E63E5-6FC0-44B5-AF49-37478AD4E6C6}"/>
              </a:ext>
            </a:extLst>
          </p:cNvPr>
          <p:cNvSpPr txBox="1">
            <a:spLocks/>
          </p:cNvSpPr>
          <p:nvPr/>
        </p:nvSpPr>
        <p:spPr bwMode="auto">
          <a:xfrm>
            <a:off x="6324600" y="2294655"/>
            <a:ext cx="1295399" cy="79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227" tIns="24114" rIns="48227" bIns="24114"/>
          <a:lstStyle>
            <a:lvl1pPr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ERHÖHUNG</a:t>
            </a:r>
          </a:p>
          <a:p>
            <a:pPr algn="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z.B. durch</a:t>
            </a:r>
          </a:p>
          <a:p>
            <a:pPr algn="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8" dirty="0">
                <a:solidFill>
                  <a:srgbClr val="00B050"/>
                </a:solidFill>
                <a:latin typeface="Candara" panose="020E0502030303020204" pitchFamily="34" charset="0"/>
                <a:cs typeface="Gisha" panose="020B0502040204020203" pitchFamily="34" charset="-79"/>
              </a:rPr>
              <a:t>Basisversorgung, Selbstbewusstsein, innere Ruhe, Positive Programmierungen, Bewusstes Leben</a:t>
            </a:r>
          </a:p>
          <a:p>
            <a:pPr algn="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58" b="1" dirty="0">
              <a:solidFill>
                <a:srgbClr val="00B050"/>
              </a:solidFill>
              <a:latin typeface="Candara" panose="020E0502030303020204" pitchFamily="34" charset="0"/>
              <a:cs typeface="Gisha" panose="020B0502040204020203" pitchFamily="34" charset="-79"/>
            </a:endParaRPr>
          </a:p>
          <a:p>
            <a:pPr algn="r" defTabSz="3074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58" b="1" dirty="0">
              <a:solidFill>
                <a:srgbClr val="00B050"/>
              </a:solidFill>
              <a:latin typeface="Candara" panose="020E0502030303020204" pitchFamily="34" charset="0"/>
              <a:cs typeface="Gisha" panose="020B0502040204020203" pitchFamily="34" charset="-79"/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73123B90-73F2-4FB0-BBA3-506C116D7EB9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1ADB4FB-B2D9-48C8-959A-22B59DAF78F9}"/>
              </a:ext>
            </a:extLst>
          </p:cNvPr>
          <p:cNvCxnSpPr/>
          <p:nvPr/>
        </p:nvCxnSpPr>
        <p:spPr>
          <a:xfrm flipV="1">
            <a:off x="2133600" y="2439233"/>
            <a:ext cx="0" cy="13856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E43F28B-FF57-41E2-ACC6-69D36754BF9A}"/>
              </a:ext>
            </a:extLst>
          </p:cNvPr>
          <p:cNvCxnSpPr/>
          <p:nvPr/>
        </p:nvCxnSpPr>
        <p:spPr>
          <a:xfrm flipV="1">
            <a:off x="6096000" y="2439233"/>
            <a:ext cx="0" cy="13856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leichschenkliges Dreieck 1">
            <a:extLst>
              <a:ext uri="{FF2B5EF4-FFF2-40B4-BE49-F238E27FC236}">
                <a16:creationId xmlns:a16="http://schemas.microsoft.com/office/drawing/2014/main" id="{52EE5A25-BFA2-47D3-92AD-BA0E66F38080}"/>
              </a:ext>
            </a:extLst>
          </p:cNvPr>
          <p:cNvSpPr/>
          <p:nvPr/>
        </p:nvSpPr>
        <p:spPr bwMode="auto">
          <a:xfrm flipV="1">
            <a:off x="3242931" y="3196453"/>
            <a:ext cx="1828800" cy="866931"/>
          </a:xfrm>
          <a:prstGeom prst="triangle">
            <a:avLst/>
          </a:prstGeom>
          <a:solidFill>
            <a:srgbClr val="C00000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1400"/>
          </a:p>
        </p:txBody>
      </p:sp>
      <p:sp>
        <p:nvSpPr>
          <p:cNvPr id="21" name="Footer Text">
            <a:extLst>
              <a:ext uri="{FF2B5EF4-FFF2-40B4-BE49-F238E27FC236}">
                <a16:creationId xmlns:a16="http://schemas.microsoft.com/office/drawing/2014/main" id="{D3C90737-6663-4F2C-9BE3-8344CF41B1D6}"/>
              </a:ext>
            </a:extLst>
          </p:cNvPr>
          <p:cNvSpPr txBox="1"/>
          <p:nvPr/>
        </p:nvSpPr>
        <p:spPr>
          <a:xfrm>
            <a:off x="3513305" y="3325187"/>
            <a:ext cx="1371716" cy="544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70000"/>
              </a:lnSpc>
              <a:spcAft>
                <a:spcPts val="635"/>
              </a:spcAft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 30% =</a:t>
            </a:r>
          </a:p>
          <a:p>
            <a:pPr algn="ctr">
              <a:lnSpc>
                <a:spcPct val="70000"/>
              </a:lnSpc>
              <a:spcAft>
                <a:spcPts val="635"/>
              </a:spcAft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Krankheit</a:t>
            </a:r>
          </a:p>
          <a:p>
            <a:pPr marL="302438" indent="-302438" algn="ctr">
              <a:lnSpc>
                <a:spcPct val="70000"/>
              </a:lnSpc>
              <a:spcAft>
                <a:spcPts val="635"/>
              </a:spcAft>
              <a:buBlip>
                <a:blip r:embed="rId2"/>
              </a:buBlip>
            </a:pP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6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Regeneration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permanent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notwendig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368808" y="1200150"/>
            <a:ext cx="4648200" cy="3253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Der Mensch besteht aus 60 bis 90 Billionen Zellen.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Jede Sekunde sterben ca. 50 Millionen Zellen, die ersetzt werden. Nach 11 Monaten ist der größte Teil des Körpers erneuert.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 Qualität der neuen Zellen bestimmt unser Aussehen, unser Alter und unsere Gesundheit!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Alterungsprozess &amp; Krankheiten = schwächer werdende Regeneration!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B0809EBC-AA70-4F3B-95CB-26956A7F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845" y="1293814"/>
            <a:ext cx="3827977" cy="2654870"/>
          </a:xfrm>
          <a:prstGeom prst="rect">
            <a:avLst/>
          </a:prstGeom>
        </p:spPr>
      </p:pic>
      <p:sp>
        <p:nvSpPr>
          <p:cNvPr id="11" name="Textfeld 9">
            <a:extLst>
              <a:ext uri="{FF2B5EF4-FFF2-40B4-BE49-F238E27FC236}">
                <a16:creationId xmlns:a16="http://schemas.microsoft.com/office/drawing/2014/main" id="{4C6559DE-EBE8-421F-8BC0-A217B21AD814}"/>
              </a:ext>
            </a:extLst>
          </p:cNvPr>
          <p:cNvSpPr txBox="1"/>
          <p:nvPr/>
        </p:nvSpPr>
        <p:spPr>
          <a:xfrm>
            <a:off x="5052139" y="2428591"/>
            <a:ext cx="256480" cy="1513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© shutterstock 5993554 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6AE38820-E1AE-4ABB-823B-7024D6960FB4}"/>
              </a:ext>
            </a:extLst>
          </p:cNvPr>
          <p:cNvSpPr txBox="1">
            <a:spLocks/>
          </p:cNvSpPr>
          <p:nvPr/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0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4">
            <a:extLst>
              <a:ext uri="{FF2B5EF4-FFF2-40B4-BE49-F238E27FC236}">
                <a16:creationId xmlns:a16="http://schemas.microsoft.com/office/drawing/2014/main" id="{59791A27-44C6-4B71-BCA8-2563B44E20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71" y="2647950"/>
            <a:ext cx="1368351" cy="2065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Bild 8">
            <a:extLst>
              <a:ext uri="{FF2B5EF4-FFF2-40B4-BE49-F238E27FC236}">
                <a16:creationId xmlns:a16="http://schemas.microsoft.com/office/drawing/2014/main" id="{677D1BCF-F19D-4605-B338-98ADE54C2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976" y="1897922"/>
            <a:ext cx="2388705" cy="3042344"/>
          </a:xfrm>
          <a:prstGeom prst="rect">
            <a:avLst/>
          </a:prstGeom>
        </p:spPr>
      </p:pic>
      <p:pic>
        <p:nvPicPr>
          <p:cNvPr id="38" name="Bild 7">
            <a:extLst>
              <a:ext uri="{FF2B5EF4-FFF2-40B4-BE49-F238E27FC236}">
                <a16:creationId xmlns:a16="http://schemas.microsoft.com/office/drawing/2014/main" id="{4265CA96-356F-4DDF-A010-358FADDC6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3414" y="1011322"/>
            <a:ext cx="2731604" cy="1138777"/>
          </a:xfrm>
          <a:prstGeom prst="rect">
            <a:avLst/>
          </a:prstGeom>
        </p:spPr>
      </p:pic>
      <p:pic>
        <p:nvPicPr>
          <p:cNvPr id="39" name="Bild 5">
            <a:extLst>
              <a:ext uri="{FF2B5EF4-FFF2-40B4-BE49-F238E27FC236}">
                <a16:creationId xmlns:a16="http://schemas.microsoft.com/office/drawing/2014/main" id="{C7D555C5-B6F5-47C2-AF93-770653B3C2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6110" y="867818"/>
            <a:ext cx="1066801" cy="4072448"/>
          </a:xfrm>
          <a:prstGeom prst="rect">
            <a:avLst/>
          </a:prstGeom>
        </p:spPr>
      </p:pic>
      <p:pic>
        <p:nvPicPr>
          <p:cNvPr id="40" name="Bild 2">
            <a:extLst>
              <a:ext uri="{FF2B5EF4-FFF2-40B4-BE49-F238E27FC236}">
                <a16:creationId xmlns:a16="http://schemas.microsoft.com/office/drawing/2014/main" id="{CFB64A8F-A474-4369-BE7D-106C925C4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24" y="1054731"/>
            <a:ext cx="3423590" cy="3817388"/>
          </a:xfrm>
          <a:prstGeom prst="rect">
            <a:avLst/>
          </a:prstGeom>
        </p:spPr>
      </p:pic>
      <p:sp>
        <p:nvSpPr>
          <p:cNvPr id="41" name="Textfeld 9">
            <a:extLst>
              <a:ext uri="{FF2B5EF4-FFF2-40B4-BE49-F238E27FC236}">
                <a16:creationId xmlns:a16="http://schemas.microsoft.com/office/drawing/2014/main" id="{CB0B4919-3861-43E9-9249-95ED5C6BEE11}"/>
              </a:ext>
            </a:extLst>
          </p:cNvPr>
          <p:cNvSpPr txBox="1"/>
          <p:nvPr/>
        </p:nvSpPr>
        <p:spPr>
          <a:xfrm>
            <a:off x="1896136" y="4713848"/>
            <a:ext cx="479083" cy="135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© </a:t>
            </a:r>
            <a:r>
              <a:rPr kumimoji="0" lang="de-DE" sz="52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isio</a:t>
            </a:r>
            <a:r>
              <a:rPr kumimoji="0" lang="de-DE" sz="529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"/>
              </a:rPr>
              <a:t>-design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4D333DB-4C8F-4130-AE6B-4960844ECEAB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</a:t>
            </a:r>
            <a:r>
              <a:rPr lang="en-US" sz="2400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400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Wissenschaft</a:t>
            </a:r>
            <a:endParaRPr lang="en-US" sz="2400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39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59C739-8871-497F-9250-665DEFA8BCBC}"/>
              </a:ext>
            </a:extLst>
          </p:cNvPr>
          <p:cNvSpPr txBox="1">
            <a:spLocks/>
          </p:cNvSpPr>
          <p:nvPr/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TIBOR JAKABOVICS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8414840-EC48-4CF1-B15F-28F97CCAFCD2}"/>
              </a:ext>
            </a:extLst>
          </p:cNvPr>
          <p:cNvSpPr txBox="1">
            <a:spLocks/>
          </p:cNvSpPr>
          <p:nvPr/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Entwickler</a:t>
            </a:r>
            <a:r>
              <a:rPr lang="en-US" dirty="0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dirty="0" err="1">
                <a:solidFill>
                  <a:srgbClr val="076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endParaRPr lang="en-US" dirty="0">
              <a:solidFill>
                <a:srgbClr val="076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15D55316-54AF-4F87-96A6-EE2A5EF9BA5F}"/>
              </a:ext>
            </a:extLst>
          </p:cNvPr>
          <p:cNvSpPr txBox="1"/>
          <p:nvPr/>
        </p:nvSpPr>
        <p:spPr>
          <a:xfrm>
            <a:off x="470836" y="1424704"/>
            <a:ext cx="4253564" cy="24530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Kommt aus der Pharmaindustrie und hat Sprühpflaster für Verbrennungen entwickelt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20 Jahre Forschung mit besonderer Leidenschaft zur Natur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entdeckte Schwingungs-Informationen aus der Natur, die es jeder Zelle ermöglicht, sich selbst zu klären, zu ordnen und zu regenerieren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72E6DC-A8BC-4312-BFC6-9912D6DD8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602" y="1429866"/>
            <a:ext cx="3616904" cy="2447882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B57912B-C653-4A79-9C94-A1D2DC1B889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63263" y="4659312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7608E"/>
                </a:solidFill>
              </a:defRPr>
            </a:lvl1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FUTURING YOU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OPPORTUNITIES FOR LIFE</a:t>
            </a:r>
          </a:p>
        </p:txBody>
      </p:sp>
    </p:spTree>
    <p:extLst>
      <p:ext uri="{BB962C8B-B14F-4D97-AF65-F5344CB8AC3E}">
        <p14:creationId xmlns:p14="http://schemas.microsoft.com/office/powerpoint/2010/main" val="73004441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OCIAL ME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Theme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6.xml><?xml version="1.0" encoding="utf-8"?>
<a:theme xmlns:a="http://schemas.openxmlformats.org/drawingml/2006/main" name="1_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1862</Words>
  <Application>Microsoft Office PowerPoint</Application>
  <PresentationFormat>Bildschirmpräsentation (16:9)</PresentationFormat>
  <Paragraphs>399</Paragraphs>
  <Slides>49</Slides>
  <Notes>2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49</vt:i4>
      </vt:variant>
    </vt:vector>
  </HeadingPairs>
  <TitlesOfParts>
    <vt:vector size="63" baseType="lpstr">
      <vt:lpstr>Arial</vt:lpstr>
      <vt:lpstr>Calibri</vt:lpstr>
      <vt:lpstr>Calibri Light</vt:lpstr>
      <vt:lpstr>Candara</vt:lpstr>
      <vt:lpstr>Century Gothic</vt:lpstr>
      <vt:lpstr>Gill Sans</vt:lpstr>
      <vt:lpstr>Roboto</vt:lpstr>
      <vt:lpstr>Roboto Light</vt:lpstr>
      <vt:lpstr>Default Theme</vt:lpstr>
      <vt:lpstr>Office</vt:lpstr>
      <vt:lpstr>Section Break Slide Master</vt:lpstr>
      <vt:lpstr>Contents Slide Master</vt:lpstr>
      <vt:lpstr>1_Default Theme</vt:lpstr>
      <vt:lpstr>1_Contents Slide Master</vt:lpstr>
      <vt:lpstr>VOR BEGEISTERUNG SPRÜHEN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Erfolgsfundament</vt:lpstr>
      <vt:lpstr>PowerPoint-Präsentation</vt:lpstr>
      <vt:lpstr>Träumen Sie noch?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Annika Brust</cp:lastModifiedBy>
  <cp:revision>1904</cp:revision>
  <dcterms:created xsi:type="dcterms:W3CDTF">2015-09-08T18:46:55Z</dcterms:created>
  <dcterms:modified xsi:type="dcterms:W3CDTF">2019-11-22T18:20:24Z</dcterms:modified>
</cp:coreProperties>
</file>